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6" r:id="rId7"/>
    <p:sldId id="260" r:id="rId8"/>
    <p:sldId id="262" r:id="rId9"/>
    <p:sldId id="265" r:id="rId10"/>
    <p:sldId id="263"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1A538C6-F461-4D1A-A9F1-F263ED712BE9}" v="13" dt="2025-04-22T16:57:05.3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60"/>
  </p:normalViewPr>
  <p:slideViewPr>
    <p:cSldViewPr snapToGrid="0">
      <p:cViewPr varScale="1">
        <p:scale>
          <a:sx n="59" d="100"/>
          <a:sy n="59" d="100"/>
        </p:scale>
        <p:origin x="82" y="6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4/22/2025</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5C6A9-222A-D088-966F-FE17953E5478}"/>
              </a:ext>
            </a:extLst>
          </p:cNvPr>
          <p:cNvSpPr>
            <a:spLocks noGrp="1"/>
          </p:cNvSpPr>
          <p:nvPr>
            <p:ph type="ctrTitle"/>
          </p:nvPr>
        </p:nvSpPr>
        <p:spPr>
          <a:xfrm>
            <a:off x="1582522" y="1688012"/>
            <a:ext cx="10700918" cy="2616199"/>
          </a:xfrm>
        </p:spPr>
        <p:txBody>
          <a:bodyPr>
            <a:normAutofit fontScale="90000"/>
          </a:bodyPr>
          <a:lstStyle/>
          <a:p>
            <a:pPr algn="ctr"/>
            <a:r>
              <a:rPr lang="en-US" b="1" i="0" dirty="0">
                <a:solidFill>
                  <a:srgbClr val="212529"/>
                </a:solidFill>
                <a:effectLst/>
                <a:latin typeface="Aptos" panose="020B0004020202020204" pitchFamily="34" charset="0"/>
                <a:cs typeface="Arial" panose="020B0604020202020204" pitchFamily="34" charset="0"/>
              </a:rPr>
              <a:t>ASL-Retranslation: Bridging Communication with a Robotic Hand</a:t>
            </a:r>
            <a:br>
              <a:rPr lang="en-US" b="1" i="0" dirty="0">
                <a:solidFill>
                  <a:srgbClr val="212529"/>
                </a:solidFill>
                <a:effectLst/>
                <a:latin typeface="Aptos" panose="020B0004020202020204" pitchFamily="34" charset="0"/>
                <a:cs typeface="Arial" panose="020B0604020202020204" pitchFamily="34" charset="0"/>
              </a:rPr>
            </a:br>
            <a:endParaRPr lang="en-IN" b="1" dirty="0">
              <a:latin typeface="Aptos" panose="020B00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7FA4E9F3-325A-8AC1-6CCB-EEA99978F115}"/>
              </a:ext>
            </a:extLst>
          </p:cNvPr>
          <p:cNvSpPr>
            <a:spLocks noGrp="1"/>
          </p:cNvSpPr>
          <p:nvPr>
            <p:ph type="subTitle" idx="1"/>
          </p:nvPr>
        </p:nvSpPr>
        <p:spPr>
          <a:xfrm>
            <a:off x="7115655" y="3429000"/>
            <a:ext cx="6987645" cy="3060821"/>
          </a:xfrm>
        </p:spPr>
        <p:txBody>
          <a:bodyPr>
            <a:normAutofit/>
          </a:bodyPr>
          <a:lstStyle/>
          <a:p>
            <a:pPr algn="l"/>
            <a:r>
              <a:rPr lang="en-IN" b="0" i="0" dirty="0">
                <a:solidFill>
                  <a:srgbClr val="212529"/>
                </a:solidFill>
                <a:effectLst/>
                <a:latin typeface="system-ui"/>
              </a:rPr>
              <a:t>By:</a:t>
            </a:r>
          </a:p>
          <a:p>
            <a:pPr algn="l"/>
            <a:r>
              <a:rPr lang="en-IN" b="0" i="0" dirty="0">
                <a:solidFill>
                  <a:srgbClr val="212529"/>
                </a:solidFill>
                <a:effectLst/>
                <a:latin typeface="system-ui"/>
              </a:rPr>
              <a:t>Anirudh Jayan - CB.SC.U4AIE24007</a:t>
            </a:r>
          </a:p>
          <a:p>
            <a:pPr algn="l"/>
            <a:r>
              <a:rPr lang="en-IN" b="0" i="0" dirty="0">
                <a:solidFill>
                  <a:srgbClr val="212529"/>
                </a:solidFill>
                <a:effectLst/>
                <a:latin typeface="system-ui"/>
              </a:rPr>
              <a:t>Abhinav </a:t>
            </a:r>
            <a:r>
              <a:rPr lang="en-IN" b="0" i="0" dirty="0" err="1">
                <a:solidFill>
                  <a:srgbClr val="212529"/>
                </a:solidFill>
                <a:effectLst/>
                <a:latin typeface="system-ui"/>
              </a:rPr>
              <a:t>Variyath</a:t>
            </a:r>
            <a:r>
              <a:rPr lang="en-IN" b="0" i="0" dirty="0">
                <a:solidFill>
                  <a:srgbClr val="212529"/>
                </a:solidFill>
                <a:effectLst/>
                <a:latin typeface="system-ui"/>
              </a:rPr>
              <a:t> - CB.SC.U4AIE24002</a:t>
            </a:r>
          </a:p>
          <a:p>
            <a:pPr algn="l"/>
            <a:r>
              <a:rPr lang="en-IN" b="0" i="0" dirty="0">
                <a:solidFill>
                  <a:srgbClr val="212529"/>
                </a:solidFill>
                <a:effectLst/>
                <a:latin typeface="system-ui"/>
              </a:rPr>
              <a:t>Sarvesh Ram Kumar - CB.SC.U4AIE24048</a:t>
            </a:r>
          </a:p>
          <a:p>
            <a:pPr algn="l"/>
            <a:r>
              <a:rPr lang="en-IN" b="0" i="0" dirty="0">
                <a:solidFill>
                  <a:srgbClr val="212529"/>
                </a:solidFill>
                <a:effectLst/>
                <a:latin typeface="system-ui"/>
              </a:rPr>
              <a:t>Tara Samiksha - CB.SC.U4AIE24045</a:t>
            </a:r>
          </a:p>
          <a:p>
            <a:pPr algn="l"/>
            <a:r>
              <a:rPr lang="en-IN" b="0" i="0" dirty="0">
                <a:solidFill>
                  <a:srgbClr val="212529"/>
                </a:solidFill>
                <a:effectLst/>
                <a:latin typeface="system-ui"/>
              </a:rPr>
              <a:t>Aravind S Harilal- CB.SC.U4AIE24008</a:t>
            </a:r>
          </a:p>
          <a:p>
            <a:pPr algn="l"/>
            <a:endParaRPr lang="en-IN" dirty="0"/>
          </a:p>
        </p:txBody>
      </p:sp>
    </p:spTree>
    <p:extLst>
      <p:ext uri="{BB962C8B-B14F-4D97-AF65-F5344CB8AC3E}">
        <p14:creationId xmlns:p14="http://schemas.microsoft.com/office/powerpoint/2010/main" val="21579072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90130-CDB0-01C2-83B5-790CB7DE7B9B}"/>
              </a:ext>
            </a:extLst>
          </p:cNvPr>
          <p:cNvSpPr>
            <a:spLocks noGrp="1"/>
          </p:cNvSpPr>
          <p:nvPr>
            <p:ph type="title"/>
          </p:nvPr>
        </p:nvSpPr>
        <p:spPr>
          <a:xfrm>
            <a:off x="1484310" y="0"/>
            <a:ext cx="10018713" cy="1752599"/>
          </a:xfrm>
        </p:spPr>
        <p:txBody>
          <a:bodyPr/>
          <a:lstStyle/>
          <a:p>
            <a:r>
              <a:rPr lang="en-IN" b="0" i="0" dirty="0">
                <a:solidFill>
                  <a:schemeClr val="accent1">
                    <a:lumMod val="75000"/>
                  </a:schemeClr>
                </a:solidFill>
                <a:effectLst/>
                <a:latin typeface="system-ui"/>
              </a:rPr>
              <a:t>Future Work &amp; Enhancements</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8FBFF3FA-6375-403A-68F2-A9482D87B051}"/>
              </a:ext>
            </a:extLst>
          </p:cNvPr>
          <p:cNvSpPr>
            <a:spLocks noGrp="1"/>
          </p:cNvSpPr>
          <p:nvPr>
            <p:ph idx="1"/>
          </p:nvPr>
        </p:nvSpPr>
        <p:spPr>
          <a:xfrm>
            <a:off x="1484310" y="1752599"/>
            <a:ext cx="10018713" cy="3124201"/>
          </a:xfrm>
        </p:spPr>
        <p:txBody>
          <a:bodyPr>
            <a:normAutofit/>
          </a:bodyPr>
          <a:lstStyle/>
          <a:p>
            <a:pPr algn="l">
              <a:buFont typeface="Arial" panose="020B0604020202020204" pitchFamily="34" charset="0"/>
              <a:buChar char="•"/>
            </a:pPr>
            <a:r>
              <a:rPr lang="en-US" b="1" i="0" dirty="0">
                <a:solidFill>
                  <a:srgbClr val="212529"/>
                </a:solidFill>
                <a:effectLst/>
                <a:latin typeface="system-ui"/>
              </a:rPr>
              <a:t>Expanded Vocabulary:</a:t>
            </a:r>
            <a:r>
              <a:rPr lang="en-US" b="0" i="0" dirty="0">
                <a:solidFill>
                  <a:srgbClr val="212529"/>
                </a:solidFill>
                <a:effectLst/>
                <a:latin typeface="system-ui"/>
              </a:rPr>
              <a:t> Increase the number of ASL signs supported, including more complex gestures and potentially dynamic movements.</a:t>
            </a:r>
          </a:p>
          <a:p>
            <a:pPr algn="l">
              <a:buFont typeface="Arial" panose="020B0604020202020204" pitchFamily="34" charset="0"/>
              <a:buChar char="•"/>
            </a:pPr>
            <a:r>
              <a:rPr lang="en-US" b="1" i="0" dirty="0">
                <a:solidFill>
                  <a:srgbClr val="212529"/>
                </a:solidFill>
                <a:effectLst/>
                <a:latin typeface="system-ui"/>
              </a:rPr>
              <a:t>Improved Dexterity:</a:t>
            </a:r>
            <a:r>
              <a:rPr lang="en-US" b="0" i="0" dirty="0">
                <a:solidFill>
                  <a:srgbClr val="212529"/>
                </a:solidFill>
                <a:effectLst/>
                <a:latin typeface="system-ui"/>
              </a:rPr>
              <a:t> Explore more advanced hand designs with more degrees of freedom (e.g., individual finger joint control).</a:t>
            </a:r>
          </a:p>
          <a:p>
            <a:pPr algn="l">
              <a:buFont typeface="Arial" panose="020B0604020202020204" pitchFamily="34" charset="0"/>
              <a:buChar char="•"/>
            </a:pPr>
            <a:r>
              <a:rPr lang="en-US" b="1" i="0" dirty="0">
                <a:solidFill>
                  <a:srgbClr val="212529"/>
                </a:solidFill>
                <a:effectLst/>
                <a:latin typeface="system-ui"/>
              </a:rPr>
              <a:t>Real-time Translation:</a:t>
            </a:r>
            <a:r>
              <a:rPr lang="en-US" b="0" i="0" dirty="0">
                <a:solidFill>
                  <a:srgbClr val="212529"/>
                </a:solidFill>
                <a:effectLst/>
                <a:latin typeface="system-ui"/>
              </a:rPr>
              <a:t> Integrate with faster and local speech recognition software to enable real-time speech-to-ASL translation.</a:t>
            </a:r>
          </a:p>
          <a:p>
            <a:endParaRPr lang="en-IN" dirty="0"/>
          </a:p>
        </p:txBody>
      </p:sp>
    </p:spTree>
    <p:extLst>
      <p:ext uri="{BB962C8B-B14F-4D97-AF65-F5344CB8AC3E}">
        <p14:creationId xmlns:p14="http://schemas.microsoft.com/office/powerpoint/2010/main" val="589620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EC278-A783-C15F-8C21-1BB4C0519462}"/>
              </a:ext>
            </a:extLst>
          </p:cNvPr>
          <p:cNvSpPr>
            <a:spLocks noGrp="1"/>
          </p:cNvSpPr>
          <p:nvPr>
            <p:ph type="title"/>
          </p:nvPr>
        </p:nvSpPr>
        <p:spPr>
          <a:xfrm>
            <a:off x="1484309" y="0"/>
            <a:ext cx="10018713" cy="1752599"/>
          </a:xfrm>
        </p:spPr>
        <p:txBody>
          <a:bodyPr/>
          <a:lstStyle/>
          <a:p>
            <a:r>
              <a:rPr lang="en-US" b="0" i="0" dirty="0">
                <a:solidFill>
                  <a:schemeClr val="accent1">
                    <a:lumMod val="75000"/>
                  </a:schemeClr>
                </a:solidFill>
                <a:effectLst/>
                <a:latin typeface="system-ui"/>
              </a:rPr>
              <a:t>Conclusion</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4297243D-0065-025C-22B3-F712E6791363}"/>
              </a:ext>
            </a:extLst>
          </p:cNvPr>
          <p:cNvSpPr>
            <a:spLocks noGrp="1"/>
          </p:cNvSpPr>
          <p:nvPr>
            <p:ph idx="1"/>
          </p:nvPr>
        </p:nvSpPr>
        <p:spPr>
          <a:xfrm>
            <a:off x="1614939" y="1752599"/>
            <a:ext cx="10018713" cy="3124201"/>
          </a:xfrm>
        </p:spPr>
        <p:txBody>
          <a:bodyPr/>
          <a:lstStyle/>
          <a:p>
            <a:pPr marL="0" indent="0" algn="l">
              <a:buNone/>
            </a:pPr>
            <a:r>
              <a:rPr lang="en-US" b="0" i="0" dirty="0">
                <a:solidFill>
                  <a:srgbClr val="212529"/>
                </a:solidFill>
                <a:effectLst/>
                <a:latin typeface="system-ui"/>
              </a:rPr>
              <a:t>	ASL-Retranslation offers a promising approach to making ASL more accessible through technology. By combining readily available hardware with clever software, this project demonstrates the potential for creating assistive devices that can bridge communication gaps. While there are challenges to overcome, the project's modular design and focus on core functionality provide a solid foundation for future development.</a:t>
            </a:r>
          </a:p>
          <a:p>
            <a:endParaRPr lang="en-IN" dirty="0"/>
          </a:p>
        </p:txBody>
      </p:sp>
    </p:spTree>
    <p:extLst>
      <p:ext uri="{BB962C8B-B14F-4D97-AF65-F5344CB8AC3E}">
        <p14:creationId xmlns:p14="http://schemas.microsoft.com/office/powerpoint/2010/main" val="867043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B7A96-C0CF-0903-117F-F93A306B3521}"/>
              </a:ext>
            </a:extLst>
          </p:cNvPr>
          <p:cNvSpPr>
            <a:spLocks noGrp="1"/>
          </p:cNvSpPr>
          <p:nvPr>
            <p:ph type="title"/>
          </p:nvPr>
        </p:nvSpPr>
        <p:spPr>
          <a:xfrm>
            <a:off x="1484309" y="-143690"/>
            <a:ext cx="10018713" cy="1752599"/>
          </a:xfrm>
        </p:spPr>
        <p:txBody>
          <a:bodyPr/>
          <a:lstStyle/>
          <a:p>
            <a:r>
              <a:rPr lang="en-IN" b="0" i="0" dirty="0">
                <a:solidFill>
                  <a:schemeClr val="accent1">
                    <a:lumMod val="75000"/>
                  </a:schemeClr>
                </a:solidFill>
                <a:effectLst/>
                <a:latin typeface="system-ui"/>
              </a:rPr>
              <a:t>Project Overview</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A0E4FE8E-9CE2-EA67-27DA-46215D8BE8CC}"/>
              </a:ext>
            </a:extLst>
          </p:cNvPr>
          <p:cNvSpPr>
            <a:spLocks noGrp="1"/>
          </p:cNvSpPr>
          <p:nvPr>
            <p:ph idx="1"/>
          </p:nvPr>
        </p:nvSpPr>
        <p:spPr>
          <a:xfrm>
            <a:off x="1484309" y="1319349"/>
            <a:ext cx="10018713" cy="5290457"/>
          </a:xfrm>
        </p:spPr>
        <p:txBody>
          <a:bodyPr>
            <a:normAutofit fontScale="92500"/>
          </a:bodyPr>
          <a:lstStyle/>
          <a:p>
            <a:pPr algn="l">
              <a:buNone/>
            </a:pPr>
            <a:r>
              <a:rPr lang="en-US" dirty="0">
                <a:solidFill>
                  <a:srgbClr val="212529"/>
                </a:solidFill>
                <a:latin typeface="system-ui"/>
              </a:rPr>
              <a:t>	</a:t>
            </a:r>
            <a:r>
              <a:rPr lang="en-US" b="0" i="0" dirty="0">
                <a:solidFill>
                  <a:srgbClr val="212529"/>
                </a:solidFill>
                <a:effectLst/>
                <a:latin typeface="system-ui"/>
              </a:rPr>
              <a:t>Our project aims to create a robotic hand made out of wood, that can dynamically represent ASL gestures based on text input. This will facilitate communication for individuals who use ASL. We also aim to create an intuitive and easy to use UI, which will help users visualize finger movement, and also </a:t>
            </a:r>
            <a:r>
              <a:rPr lang="en-US" b="0" i="0" dirty="0" err="1">
                <a:solidFill>
                  <a:srgbClr val="212529"/>
                </a:solidFill>
                <a:effectLst/>
                <a:latin typeface="system-ui"/>
              </a:rPr>
              <a:t>proviede</a:t>
            </a:r>
            <a:r>
              <a:rPr lang="en-US" b="0" i="0" dirty="0">
                <a:solidFill>
                  <a:srgbClr val="212529"/>
                </a:solidFill>
                <a:effectLst/>
                <a:latin typeface="system-ui"/>
              </a:rPr>
              <a:t> them an easy way to control the hand.</a:t>
            </a:r>
          </a:p>
          <a:p>
            <a:pPr algn="l">
              <a:buNone/>
            </a:pPr>
            <a:r>
              <a:rPr lang="en-US" b="0" i="0" dirty="0">
                <a:solidFill>
                  <a:srgbClr val="212529"/>
                </a:solidFill>
                <a:effectLst/>
                <a:latin typeface="system-ui"/>
              </a:rPr>
              <a:t>Key Goals:</a:t>
            </a:r>
          </a:p>
          <a:p>
            <a:pPr algn="l">
              <a:buFont typeface="Arial" panose="020B0604020202020204" pitchFamily="34" charset="0"/>
              <a:buChar char="•"/>
            </a:pPr>
            <a:r>
              <a:rPr lang="en-US" b="0" i="0" dirty="0">
                <a:solidFill>
                  <a:srgbClr val="212529"/>
                </a:solidFill>
                <a:effectLst/>
                <a:latin typeface="system-ui"/>
              </a:rPr>
              <a:t>Accurate ASL letter representation.</a:t>
            </a:r>
          </a:p>
          <a:p>
            <a:pPr algn="l">
              <a:buFont typeface="Arial" panose="020B0604020202020204" pitchFamily="34" charset="0"/>
              <a:buChar char="•"/>
            </a:pPr>
            <a:r>
              <a:rPr lang="en-US" b="0" i="0" dirty="0">
                <a:solidFill>
                  <a:srgbClr val="212529"/>
                </a:solidFill>
                <a:effectLst/>
                <a:latin typeface="system-ui"/>
              </a:rPr>
              <a:t>Simplified sentence processing for efficient translation.</a:t>
            </a:r>
          </a:p>
          <a:p>
            <a:pPr algn="l">
              <a:buFont typeface="Arial" panose="020B0604020202020204" pitchFamily="34" charset="0"/>
              <a:buChar char="•"/>
            </a:pPr>
            <a:r>
              <a:rPr lang="en-US" b="0" i="0" dirty="0">
                <a:solidFill>
                  <a:srgbClr val="212529"/>
                </a:solidFill>
                <a:effectLst/>
                <a:latin typeface="system-ui"/>
              </a:rPr>
              <a:t>Modular design for adaptable construction</a:t>
            </a:r>
          </a:p>
          <a:p>
            <a:pPr algn="l">
              <a:buFont typeface="Arial" panose="020B0604020202020204" pitchFamily="34" charset="0"/>
              <a:buChar char="•"/>
            </a:pPr>
            <a:r>
              <a:rPr lang="en-US" b="0" i="0" dirty="0">
                <a:solidFill>
                  <a:srgbClr val="212529"/>
                </a:solidFill>
                <a:effectLst/>
                <a:latin typeface="system-ui"/>
              </a:rPr>
              <a:t>Use of readily available components (Arduino, PCA9685, servo motors).</a:t>
            </a:r>
          </a:p>
          <a:p>
            <a:pPr algn="l">
              <a:buFont typeface="Arial" panose="020B0604020202020204" pitchFamily="34" charset="0"/>
              <a:buChar char="•"/>
            </a:pPr>
            <a:r>
              <a:rPr lang="en-US" b="0" i="0" dirty="0">
                <a:solidFill>
                  <a:srgbClr val="212529"/>
                </a:solidFill>
                <a:effectLst/>
                <a:latin typeface="system-ui"/>
              </a:rPr>
              <a:t>Easy to use website to control the robotic hand (Using HTML, CSS and JavaScript).</a:t>
            </a:r>
          </a:p>
          <a:p>
            <a:pPr algn="l">
              <a:buFont typeface="Arial" panose="020B0604020202020204" pitchFamily="34" charset="0"/>
              <a:buChar char="•"/>
            </a:pPr>
            <a:r>
              <a:rPr lang="en-US" b="0" i="0" dirty="0">
                <a:solidFill>
                  <a:srgbClr val="212529"/>
                </a:solidFill>
                <a:effectLst/>
                <a:latin typeface="system-ui"/>
              </a:rPr>
              <a:t>Efficient connection between Frontend website, Python, and to Arduino</a:t>
            </a:r>
          </a:p>
          <a:p>
            <a:endParaRPr lang="en-IN" dirty="0"/>
          </a:p>
        </p:txBody>
      </p:sp>
    </p:spTree>
    <p:extLst>
      <p:ext uri="{BB962C8B-B14F-4D97-AF65-F5344CB8AC3E}">
        <p14:creationId xmlns:p14="http://schemas.microsoft.com/office/powerpoint/2010/main" val="3641312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E4877-C210-63C7-CA72-C693C4E3DA3C}"/>
              </a:ext>
            </a:extLst>
          </p:cNvPr>
          <p:cNvSpPr>
            <a:spLocks noGrp="1"/>
          </p:cNvSpPr>
          <p:nvPr>
            <p:ph type="title"/>
          </p:nvPr>
        </p:nvSpPr>
        <p:spPr>
          <a:xfrm>
            <a:off x="896480" y="0"/>
            <a:ext cx="10018713" cy="1752599"/>
          </a:xfrm>
        </p:spPr>
        <p:txBody>
          <a:bodyPr/>
          <a:lstStyle/>
          <a:p>
            <a:r>
              <a:rPr lang="en-IN" b="0" i="0" dirty="0">
                <a:solidFill>
                  <a:schemeClr val="accent1">
                    <a:lumMod val="75000"/>
                  </a:schemeClr>
                </a:solidFill>
                <a:effectLst/>
                <a:latin typeface="system-ui"/>
              </a:rPr>
              <a:t>Materials Used</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001D2A8D-F31B-6E08-775B-91CC3FEC3205}"/>
              </a:ext>
            </a:extLst>
          </p:cNvPr>
          <p:cNvSpPr>
            <a:spLocks noGrp="1"/>
          </p:cNvSpPr>
          <p:nvPr>
            <p:ph idx="1"/>
          </p:nvPr>
        </p:nvSpPr>
        <p:spPr>
          <a:xfrm>
            <a:off x="1533294" y="1562099"/>
            <a:ext cx="10018713" cy="4799512"/>
          </a:xfrm>
        </p:spPr>
        <p:txBody>
          <a:bodyPr>
            <a:normAutofit/>
          </a:bodyPr>
          <a:lstStyle/>
          <a:p>
            <a:pPr algn="l">
              <a:buFont typeface="Arial" panose="020B0604020202020204" pitchFamily="34" charset="0"/>
              <a:buChar char="•"/>
            </a:pPr>
            <a:r>
              <a:rPr lang="en-IN" b="1" i="0" dirty="0">
                <a:solidFill>
                  <a:srgbClr val="212529"/>
                </a:solidFill>
                <a:effectLst/>
                <a:latin typeface="system-ui"/>
              </a:rPr>
              <a:t>Hand Structure:</a:t>
            </a:r>
            <a:r>
              <a:rPr lang="en-IN" b="0" i="0" dirty="0">
                <a:solidFill>
                  <a:srgbClr val="212529"/>
                </a:solidFill>
                <a:effectLst/>
                <a:latin typeface="system-ui"/>
              </a:rPr>
              <a:t> Wood model</a:t>
            </a:r>
          </a:p>
          <a:p>
            <a:pPr algn="l">
              <a:buFont typeface="Arial" panose="020B0604020202020204" pitchFamily="34" charset="0"/>
              <a:buChar char="•"/>
            </a:pPr>
            <a:r>
              <a:rPr lang="en-IN" b="1" i="0" dirty="0">
                <a:solidFill>
                  <a:srgbClr val="212529"/>
                </a:solidFill>
                <a:effectLst/>
                <a:latin typeface="system-ui"/>
              </a:rPr>
              <a:t>Actuation:</a:t>
            </a:r>
            <a:endParaRPr lang="en-IN" b="0" i="0" dirty="0">
              <a:solidFill>
                <a:srgbClr val="212529"/>
              </a:solidFill>
              <a:effectLst/>
              <a:latin typeface="system-ui"/>
            </a:endParaRPr>
          </a:p>
          <a:p>
            <a:pPr marL="742950" lvl="1" indent="-285750" algn="l">
              <a:buFont typeface="Arial" panose="020B0604020202020204" pitchFamily="34" charset="0"/>
              <a:buChar char="•"/>
            </a:pPr>
            <a:r>
              <a:rPr lang="en-IN" b="0" i="0" dirty="0">
                <a:solidFill>
                  <a:srgbClr val="212529"/>
                </a:solidFill>
                <a:effectLst/>
                <a:latin typeface="system-ui"/>
              </a:rPr>
              <a:t>5V, 2A AC to DC adaptor</a:t>
            </a:r>
          </a:p>
          <a:p>
            <a:pPr marL="742950" lvl="1" indent="-285750" algn="l">
              <a:buFont typeface="Arial" panose="020B0604020202020204" pitchFamily="34" charset="0"/>
              <a:buChar char="•"/>
            </a:pPr>
            <a:r>
              <a:rPr lang="en-IN" b="0" i="0" dirty="0">
                <a:solidFill>
                  <a:srgbClr val="212529"/>
                </a:solidFill>
                <a:effectLst/>
                <a:latin typeface="system-ui"/>
              </a:rPr>
              <a:t>PCA9685 (to connect 6 servos)</a:t>
            </a:r>
          </a:p>
          <a:p>
            <a:pPr marL="742950" lvl="1" indent="-285750" algn="l">
              <a:buFont typeface="Arial" panose="020B0604020202020204" pitchFamily="34" charset="0"/>
              <a:buChar char="•"/>
            </a:pPr>
            <a:r>
              <a:rPr lang="en-IN" b="0" i="0" dirty="0">
                <a:solidFill>
                  <a:srgbClr val="212529"/>
                </a:solidFill>
                <a:effectLst/>
                <a:latin typeface="system-ui"/>
              </a:rPr>
              <a:t>6 Servo Motors (for finger movement)</a:t>
            </a:r>
          </a:p>
          <a:p>
            <a:pPr marL="742950" lvl="1" indent="-285750" algn="l">
              <a:buFont typeface="Arial" panose="020B0604020202020204" pitchFamily="34" charset="0"/>
              <a:buChar char="•"/>
            </a:pPr>
            <a:r>
              <a:rPr lang="en-IN" b="0" i="0" dirty="0">
                <a:solidFill>
                  <a:srgbClr val="212529"/>
                </a:solidFill>
                <a:effectLst/>
                <a:latin typeface="system-ui"/>
              </a:rPr>
              <a:t>Fishing Wire (to transmit force to fingers)</a:t>
            </a:r>
          </a:p>
          <a:p>
            <a:pPr marL="742950" lvl="1" indent="-285750" algn="l">
              <a:buFont typeface="Arial" panose="020B0604020202020204" pitchFamily="34" charset="0"/>
              <a:buChar char="•"/>
            </a:pPr>
            <a:r>
              <a:rPr lang="en-IN" b="0" i="0" dirty="0">
                <a:solidFill>
                  <a:srgbClr val="212529"/>
                </a:solidFill>
                <a:effectLst/>
                <a:latin typeface="system-ui"/>
              </a:rPr>
              <a:t>Elastic Bands (for finger retraction)</a:t>
            </a:r>
          </a:p>
          <a:p>
            <a:pPr marL="742950" lvl="1" indent="-285750" algn="l">
              <a:buFont typeface="Arial" panose="020B0604020202020204" pitchFamily="34" charset="0"/>
              <a:buChar char="•"/>
            </a:pPr>
            <a:r>
              <a:rPr lang="en-IN" b="0" i="0" dirty="0">
                <a:solidFill>
                  <a:srgbClr val="212529"/>
                </a:solidFill>
                <a:effectLst/>
                <a:latin typeface="system-ui"/>
              </a:rPr>
              <a:t>Foam (for placing servos)</a:t>
            </a:r>
          </a:p>
          <a:p>
            <a:pPr algn="l">
              <a:buFont typeface="Arial" panose="020B0604020202020204" pitchFamily="34" charset="0"/>
              <a:buChar char="•"/>
            </a:pPr>
            <a:r>
              <a:rPr lang="en-IN" b="1" i="0" dirty="0">
                <a:solidFill>
                  <a:srgbClr val="212529"/>
                </a:solidFill>
                <a:effectLst/>
                <a:latin typeface="system-ui"/>
              </a:rPr>
              <a:t>Control System:</a:t>
            </a:r>
            <a:r>
              <a:rPr lang="en-IN" b="0" i="0" dirty="0">
                <a:solidFill>
                  <a:srgbClr val="212529"/>
                </a:solidFill>
                <a:effectLst/>
                <a:latin typeface="system-ui"/>
              </a:rPr>
              <a:t> Arduino microcontroller</a:t>
            </a:r>
          </a:p>
          <a:p>
            <a:endParaRPr lang="en-IN" dirty="0"/>
          </a:p>
        </p:txBody>
      </p:sp>
      <p:pic>
        <p:nvPicPr>
          <p:cNvPr id="8" name="Content Placeholder 7">
            <a:extLst>
              <a:ext uri="{FF2B5EF4-FFF2-40B4-BE49-F238E27FC236}">
                <a16:creationId xmlns:a16="http://schemas.microsoft.com/office/drawing/2014/main" id="{112B1284-9D3D-2A7F-AFD9-19505957FC4E}"/>
              </a:ext>
            </a:extLst>
          </p:cNvPr>
          <p:cNvPicPr>
            <a:picLocks noChangeAspect="1"/>
          </p:cNvPicPr>
          <p:nvPr/>
        </p:nvPicPr>
        <p:blipFill>
          <a:blip r:embed="rId2"/>
          <a:stretch>
            <a:fillRect/>
          </a:stretch>
        </p:blipFill>
        <p:spPr>
          <a:xfrm>
            <a:off x="8341303" y="876299"/>
            <a:ext cx="3050685" cy="555705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4819867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F459B-9CAA-2C49-BF43-092AF2F86153}"/>
              </a:ext>
            </a:extLst>
          </p:cNvPr>
          <p:cNvSpPr>
            <a:spLocks noGrp="1"/>
          </p:cNvSpPr>
          <p:nvPr>
            <p:ph type="title"/>
          </p:nvPr>
        </p:nvSpPr>
        <p:spPr>
          <a:xfrm>
            <a:off x="1484309" y="0"/>
            <a:ext cx="10018713" cy="1752599"/>
          </a:xfrm>
        </p:spPr>
        <p:txBody>
          <a:bodyPr/>
          <a:lstStyle/>
          <a:p>
            <a:r>
              <a:rPr lang="en-IN" b="0" i="0" dirty="0">
                <a:solidFill>
                  <a:schemeClr val="accent1">
                    <a:lumMod val="75000"/>
                  </a:schemeClr>
                </a:solidFill>
                <a:effectLst/>
                <a:latin typeface="system-ui"/>
              </a:rPr>
              <a:t>Technical Implementation: Hardware</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AB0D3CD9-BFFC-80F2-9002-DF7581E03ECA}"/>
              </a:ext>
            </a:extLst>
          </p:cNvPr>
          <p:cNvSpPr>
            <a:spLocks noGrp="1"/>
          </p:cNvSpPr>
          <p:nvPr>
            <p:ph idx="1"/>
          </p:nvPr>
        </p:nvSpPr>
        <p:spPr>
          <a:xfrm>
            <a:off x="1484309" y="1580606"/>
            <a:ext cx="10018713" cy="4911634"/>
          </a:xfrm>
        </p:spPr>
        <p:txBody>
          <a:bodyPr>
            <a:normAutofit lnSpcReduction="10000"/>
          </a:bodyPr>
          <a:lstStyle/>
          <a:p>
            <a:pPr algn="l">
              <a:buNone/>
            </a:pPr>
            <a:r>
              <a:rPr lang="en-US" b="0" i="0" dirty="0">
                <a:solidFill>
                  <a:srgbClr val="212529"/>
                </a:solidFill>
                <a:effectLst/>
                <a:latin typeface="system-ui"/>
              </a:rPr>
              <a:t>	The system uses an Arduino board to control multiple servo motors. Each servo corresponds to a finger or wrist joint. Fishing wire connects the servos to the finger joints, allowing for extension. Elastic bands provide the opposing force, pulling the fingers back to a resting position when the servo is not actively pulling.</a:t>
            </a:r>
          </a:p>
          <a:p>
            <a:pPr algn="l">
              <a:buFont typeface="Arial" panose="020B0604020202020204" pitchFamily="34" charset="0"/>
              <a:buChar char="•"/>
            </a:pPr>
            <a:r>
              <a:rPr lang="en-US" b="1" i="0" dirty="0">
                <a:solidFill>
                  <a:srgbClr val="212529"/>
                </a:solidFill>
                <a:effectLst/>
                <a:latin typeface="system-ui"/>
              </a:rPr>
              <a:t>Arduino:</a:t>
            </a:r>
            <a:r>
              <a:rPr lang="en-US" b="0" i="0" dirty="0">
                <a:solidFill>
                  <a:srgbClr val="212529"/>
                </a:solidFill>
                <a:effectLst/>
                <a:latin typeface="system-ui"/>
              </a:rPr>
              <a:t> The central microcontroller, processing input and sending control signals to the servos.</a:t>
            </a:r>
          </a:p>
          <a:p>
            <a:pPr algn="l">
              <a:buFont typeface="Arial" panose="020B0604020202020204" pitchFamily="34" charset="0"/>
              <a:buChar char="•"/>
            </a:pPr>
            <a:r>
              <a:rPr lang="en-US" b="1" i="0" dirty="0">
                <a:solidFill>
                  <a:srgbClr val="212529"/>
                </a:solidFill>
                <a:effectLst/>
                <a:latin typeface="system-ui"/>
              </a:rPr>
              <a:t>PCA9685:</a:t>
            </a:r>
            <a:r>
              <a:rPr lang="en-US" b="0" i="0" dirty="0">
                <a:solidFill>
                  <a:srgbClr val="212529"/>
                </a:solidFill>
                <a:effectLst/>
                <a:latin typeface="system-ui"/>
              </a:rPr>
              <a:t> Used to connect </a:t>
            </a:r>
            <a:r>
              <a:rPr lang="en-US" b="0" i="0" dirty="0" err="1">
                <a:solidFill>
                  <a:srgbClr val="212529"/>
                </a:solidFill>
                <a:effectLst/>
                <a:latin typeface="system-ui"/>
              </a:rPr>
              <a:t>upto</a:t>
            </a:r>
            <a:r>
              <a:rPr lang="en-US" b="0" i="0" dirty="0">
                <a:solidFill>
                  <a:srgbClr val="212529"/>
                </a:solidFill>
                <a:effectLst/>
                <a:latin typeface="system-ui"/>
              </a:rPr>
              <a:t> 16 servo motors using external power supply.</a:t>
            </a:r>
          </a:p>
          <a:p>
            <a:pPr algn="l">
              <a:buFont typeface="Arial" panose="020B0604020202020204" pitchFamily="34" charset="0"/>
              <a:buChar char="•"/>
            </a:pPr>
            <a:r>
              <a:rPr lang="en-US" b="1" i="0" dirty="0">
                <a:solidFill>
                  <a:srgbClr val="212529"/>
                </a:solidFill>
                <a:effectLst/>
                <a:latin typeface="system-ui"/>
              </a:rPr>
              <a:t>Servo Motors:</a:t>
            </a:r>
            <a:r>
              <a:rPr lang="en-US" b="0" i="0" dirty="0">
                <a:solidFill>
                  <a:srgbClr val="212529"/>
                </a:solidFill>
                <a:effectLst/>
                <a:latin typeface="system-ui"/>
              </a:rPr>
              <a:t> Provide precise angular control for finger positioning.</a:t>
            </a:r>
          </a:p>
          <a:p>
            <a:pPr algn="l">
              <a:buFont typeface="Arial" panose="020B0604020202020204" pitchFamily="34" charset="0"/>
              <a:buChar char="•"/>
            </a:pPr>
            <a:r>
              <a:rPr lang="en-US" b="1" i="0" dirty="0">
                <a:solidFill>
                  <a:srgbClr val="212529"/>
                </a:solidFill>
                <a:effectLst/>
                <a:latin typeface="system-ui"/>
              </a:rPr>
              <a:t>Wiring:</a:t>
            </a:r>
            <a:r>
              <a:rPr lang="en-US" b="0" i="0" dirty="0">
                <a:solidFill>
                  <a:srgbClr val="212529"/>
                </a:solidFill>
                <a:effectLst/>
                <a:latin typeface="system-ui"/>
              </a:rPr>
              <a:t> Connects the Arduino to the servo motors, power supply, and any input devices.</a:t>
            </a:r>
          </a:p>
          <a:p>
            <a:endParaRPr lang="en-IN" dirty="0"/>
          </a:p>
        </p:txBody>
      </p:sp>
    </p:spTree>
    <p:extLst>
      <p:ext uri="{BB962C8B-B14F-4D97-AF65-F5344CB8AC3E}">
        <p14:creationId xmlns:p14="http://schemas.microsoft.com/office/powerpoint/2010/main" val="2714526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C954B-648D-D96A-BA8D-4ABB8F742826}"/>
              </a:ext>
            </a:extLst>
          </p:cNvPr>
          <p:cNvSpPr>
            <a:spLocks noGrp="1"/>
          </p:cNvSpPr>
          <p:nvPr>
            <p:ph type="title"/>
          </p:nvPr>
        </p:nvSpPr>
        <p:spPr>
          <a:xfrm>
            <a:off x="1484309" y="0"/>
            <a:ext cx="10018713" cy="1752599"/>
          </a:xfrm>
        </p:spPr>
        <p:txBody>
          <a:bodyPr/>
          <a:lstStyle/>
          <a:p>
            <a:r>
              <a:rPr lang="en-IN" b="0" i="0" dirty="0">
                <a:solidFill>
                  <a:schemeClr val="accent1">
                    <a:lumMod val="75000"/>
                  </a:schemeClr>
                </a:solidFill>
                <a:effectLst/>
                <a:latin typeface="system-ui"/>
              </a:rPr>
              <a:t>PCA9685: 16-Channel PWM Driver</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CED3B925-0581-2D9D-EFA8-CF8C357D6299}"/>
              </a:ext>
            </a:extLst>
          </p:cNvPr>
          <p:cNvSpPr>
            <a:spLocks noGrp="1"/>
          </p:cNvSpPr>
          <p:nvPr>
            <p:ph idx="1"/>
          </p:nvPr>
        </p:nvSpPr>
        <p:spPr>
          <a:xfrm>
            <a:off x="1484309" y="1567544"/>
            <a:ext cx="10018713" cy="4576354"/>
          </a:xfrm>
        </p:spPr>
        <p:txBody>
          <a:bodyPr>
            <a:normAutofit fontScale="92500" lnSpcReduction="20000"/>
          </a:bodyPr>
          <a:lstStyle/>
          <a:p>
            <a:pPr algn="l">
              <a:buFont typeface="Arial" panose="020B0604020202020204" pitchFamily="34" charset="0"/>
              <a:buChar char="•"/>
            </a:pPr>
            <a:r>
              <a:rPr lang="en-IN" b="0" i="0" dirty="0">
                <a:solidFill>
                  <a:srgbClr val="212529"/>
                </a:solidFill>
                <a:effectLst/>
                <a:latin typeface="system-ui"/>
              </a:rPr>
              <a:t>I²C-bus controlled 16-channel PWM driver.</a:t>
            </a:r>
          </a:p>
          <a:p>
            <a:pPr algn="l">
              <a:buFont typeface="Arial" panose="020B0604020202020204" pitchFamily="34" charset="0"/>
              <a:buChar char="•"/>
            </a:pPr>
            <a:r>
              <a:rPr lang="en-IN" b="0" i="0" dirty="0">
                <a:solidFill>
                  <a:srgbClr val="212529"/>
                </a:solidFill>
                <a:effectLst/>
                <a:latin typeface="system-ui"/>
              </a:rPr>
              <a:t>Designed for LED control but widely used for servo motor applications.</a:t>
            </a:r>
          </a:p>
          <a:p>
            <a:pPr algn="l">
              <a:buFont typeface="Arial" panose="020B0604020202020204" pitchFamily="34" charset="0"/>
              <a:buChar char="•"/>
            </a:pPr>
            <a:r>
              <a:rPr lang="en-IN" b="0" i="0" dirty="0">
                <a:solidFill>
                  <a:srgbClr val="212529"/>
                </a:solidFill>
                <a:effectLst/>
                <a:latin typeface="system-ui"/>
              </a:rPr>
              <a:t>12-bit resolution (4096 steps) per channel for precise control.</a:t>
            </a:r>
          </a:p>
          <a:p>
            <a:pPr algn="l">
              <a:buFont typeface="Arial" panose="020B0604020202020204" pitchFamily="34" charset="0"/>
              <a:buChar char="•"/>
            </a:pPr>
            <a:r>
              <a:rPr lang="en-IN" b="0" i="0" dirty="0">
                <a:solidFill>
                  <a:srgbClr val="212529"/>
                </a:solidFill>
                <a:effectLst/>
                <a:latin typeface="system-ui"/>
              </a:rPr>
              <a:t>PWM frequency: Adjustable from 24 Hz to 1526 Hz.</a:t>
            </a:r>
          </a:p>
          <a:p>
            <a:pPr algn="l">
              <a:buFont typeface="Arial" panose="020B0604020202020204" pitchFamily="34" charset="0"/>
              <a:buChar char="•"/>
            </a:pPr>
            <a:r>
              <a:rPr lang="en-IN" b="0" i="0" dirty="0">
                <a:solidFill>
                  <a:srgbClr val="212529"/>
                </a:solidFill>
                <a:effectLst/>
                <a:latin typeface="system-ui"/>
              </a:rPr>
              <a:t>Duty cycle range: 0% to 100%.</a:t>
            </a:r>
          </a:p>
          <a:p>
            <a:pPr algn="l">
              <a:buFont typeface="Arial" panose="020B0604020202020204" pitchFamily="34" charset="0"/>
              <a:buChar char="•"/>
            </a:pPr>
            <a:r>
              <a:rPr lang="en-IN" b="0" i="0" dirty="0">
                <a:solidFill>
                  <a:srgbClr val="212529"/>
                </a:solidFill>
                <a:effectLst/>
                <a:latin typeface="system-ui"/>
              </a:rPr>
              <a:t>Can control multiple devices using a single I²C bus.</a:t>
            </a:r>
          </a:p>
          <a:p>
            <a:pPr algn="l">
              <a:buFont typeface="Arial" panose="020B0604020202020204" pitchFamily="34" charset="0"/>
              <a:buChar char="•"/>
            </a:pPr>
            <a:r>
              <a:rPr lang="en-IN" b="0" i="0" dirty="0">
                <a:solidFill>
                  <a:srgbClr val="212529"/>
                </a:solidFill>
                <a:effectLst/>
                <a:latin typeface="system-ui"/>
              </a:rPr>
              <a:t>Each servo operates with a specific PWM signal (typically 50 Hz frequency).</a:t>
            </a:r>
          </a:p>
          <a:p>
            <a:pPr algn="l">
              <a:buFont typeface="Arial" panose="020B0604020202020204" pitchFamily="34" charset="0"/>
              <a:buChar char="•"/>
            </a:pPr>
            <a:r>
              <a:rPr lang="en-IN" b="0" i="0" dirty="0">
                <a:solidFill>
                  <a:srgbClr val="212529"/>
                </a:solidFill>
                <a:effectLst/>
                <a:latin typeface="system-ui"/>
              </a:rPr>
              <a:t>Duty cycle variation determines servo angle:</a:t>
            </a:r>
          </a:p>
          <a:p>
            <a:pPr marL="742950" lvl="1" indent="-285750" algn="l">
              <a:buFont typeface="Arial" panose="020B0604020202020204" pitchFamily="34" charset="0"/>
              <a:buChar char="•"/>
            </a:pPr>
            <a:r>
              <a:rPr lang="en-IN" b="0" i="0" dirty="0">
                <a:solidFill>
                  <a:srgbClr val="212529"/>
                </a:solidFill>
                <a:effectLst/>
                <a:latin typeface="system-ui"/>
              </a:rPr>
              <a:t>1 </a:t>
            </a:r>
            <a:r>
              <a:rPr lang="en-IN" b="0" i="0" dirty="0" err="1">
                <a:solidFill>
                  <a:srgbClr val="212529"/>
                </a:solidFill>
                <a:effectLst/>
                <a:latin typeface="system-ui"/>
              </a:rPr>
              <a:t>ms</a:t>
            </a:r>
            <a:r>
              <a:rPr lang="en-IN" b="0" i="0" dirty="0">
                <a:solidFill>
                  <a:srgbClr val="212529"/>
                </a:solidFill>
                <a:effectLst/>
                <a:latin typeface="system-ui"/>
              </a:rPr>
              <a:t> → 0°</a:t>
            </a:r>
          </a:p>
          <a:p>
            <a:pPr marL="742950" lvl="1" indent="-285750" algn="l">
              <a:buFont typeface="Arial" panose="020B0604020202020204" pitchFamily="34" charset="0"/>
              <a:buChar char="•"/>
            </a:pPr>
            <a:r>
              <a:rPr lang="en-IN" b="0" i="0" dirty="0">
                <a:solidFill>
                  <a:srgbClr val="212529"/>
                </a:solidFill>
                <a:effectLst/>
                <a:latin typeface="system-ui"/>
              </a:rPr>
              <a:t>1.5 </a:t>
            </a:r>
            <a:r>
              <a:rPr lang="en-IN" b="0" i="0" dirty="0" err="1">
                <a:solidFill>
                  <a:srgbClr val="212529"/>
                </a:solidFill>
                <a:effectLst/>
                <a:latin typeface="system-ui"/>
              </a:rPr>
              <a:t>ms</a:t>
            </a:r>
            <a:r>
              <a:rPr lang="en-IN" b="0" i="0" dirty="0">
                <a:solidFill>
                  <a:srgbClr val="212529"/>
                </a:solidFill>
                <a:effectLst/>
                <a:latin typeface="system-ui"/>
              </a:rPr>
              <a:t> → 90°</a:t>
            </a:r>
          </a:p>
          <a:p>
            <a:pPr marL="742950" lvl="1" indent="-285750" algn="l">
              <a:buFont typeface="Arial" panose="020B0604020202020204" pitchFamily="34" charset="0"/>
              <a:buChar char="•"/>
            </a:pPr>
            <a:r>
              <a:rPr lang="en-IN" b="0" i="0" dirty="0">
                <a:solidFill>
                  <a:srgbClr val="212529"/>
                </a:solidFill>
                <a:effectLst/>
                <a:latin typeface="system-ui"/>
              </a:rPr>
              <a:t>2 </a:t>
            </a:r>
            <a:r>
              <a:rPr lang="en-IN" b="0" i="0" dirty="0" err="1">
                <a:solidFill>
                  <a:srgbClr val="212529"/>
                </a:solidFill>
                <a:effectLst/>
                <a:latin typeface="system-ui"/>
              </a:rPr>
              <a:t>ms</a:t>
            </a:r>
            <a:r>
              <a:rPr lang="en-IN" b="0" i="0" dirty="0">
                <a:solidFill>
                  <a:srgbClr val="212529"/>
                </a:solidFill>
                <a:effectLst/>
                <a:latin typeface="system-ui"/>
              </a:rPr>
              <a:t> → 180°</a:t>
            </a:r>
          </a:p>
          <a:p>
            <a:endParaRPr lang="en-IN" dirty="0"/>
          </a:p>
        </p:txBody>
      </p:sp>
    </p:spTree>
    <p:extLst>
      <p:ext uri="{BB962C8B-B14F-4D97-AF65-F5344CB8AC3E}">
        <p14:creationId xmlns:p14="http://schemas.microsoft.com/office/powerpoint/2010/main" val="2513371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97E16-C14A-6CD4-6C1D-2F10DB4E2048}"/>
              </a:ext>
            </a:extLst>
          </p:cNvPr>
          <p:cNvSpPr>
            <a:spLocks noGrp="1"/>
          </p:cNvSpPr>
          <p:nvPr>
            <p:ph type="title"/>
          </p:nvPr>
        </p:nvSpPr>
        <p:spPr>
          <a:xfrm>
            <a:off x="1484309" y="191590"/>
            <a:ext cx="10018713" cy="1752599"/>
          </a:xfrm>
        </p:spPr>
        <p:txBody>
          <a:bodyPr>
            <a:normAutofit/>
          </a:bodyPr>
          <a:lstStyle/>
          <a:p>
            <a:r>
              <a:rPr lang="en-IN" b="0" i="0" dirty="0">
                <a:solidFill>
                  <a:srgbClr val="212529"/>
                </a:solidFill>
                <a:effectLst/>
                <a:latin typeface="system-ui"/>
              </a:rPr>
              <a:t>Servo Motor Specifications</a:t>
            </a:r>
            <a:endParaRPr lang="en-IN" dirty="0"/>
          </a:p>
        </p:txBody>
      </p:sp>
      <p:sp>
        <p:nvSpPr>
          <p:cNvPr id="6" name="Content Placeholder 5">
            <a:extLst>
              <a:ext uri="{FF2B5EF4-FFF2-40B4-BE49-F238E27FC236}">
                <a16:creationId xmlns:a16="http://schemas.microsoft.com/office/drawing/2014/main" id="{2C4E3856-DC1E-0506-4BBC-F75E5DA52929}"/>
              </a:ext>
            </a:extLst>
          </p:cNvPr>
          <p:cNvSpPr>
            <a:spLocks noGrp="1"/>
          </p:cNvSpPr>
          <p:nvPr>
            <p:ph idx="1"/>
          </p:nvPr>
        </p:nvSpPr>
        <p:spPr>
          <a:xfrm>
            <a:off x="1484308" y="1944189"/>
            <a:ext cx="10018713" cy="1029790"/>
          </a:xfrm>
        </p:spPr>
        <p:txBody>
          <a:bodyPr/>
          <a:lstStyle/>
          <a:p>
            <a:r>
              <a:rPr lang="en-US" b="0" i="0" dirty="0">
                <a:solidFill>
                  <a:srgbClr val="212529"/>
                </a:solidFill>
                <a:effectLst/>
                <a:latin typeface="system-ui"/>
              </a:rPr>
              <a:t>The actuation of the robotic hand relies on precise and reliable servo motors. We selected SG90 servos based on our needs:</a:t>
            </a:r>
          </a:p>
          <a:p>
            <a:endParaRPr lang="en-IN" dirty="0"/>
          </a:p>
        </p:txBody>
      </p:sp>
      <p:graphicFrame>
        <p:nvGraphicFramePr>
          <p:cNvPr id="8" name="Table 7">
            <a:extLst>
              <a:ext uri="{FF2B5EF4-FFF2-40B4-BE49-F238E27FC236}">
                <a16:creationId xmlns:a16="http://schemas.microsoft.com/office/drawing/2014/main" id="{B7657922-189D-34A8-6C75-65B89F4DD38A}"/>
              </a:ext>
            </a:extLst>
          </p:cNvPr>
          <p:cNvGraphicFramePr>
            <a:graphicFrameLocks noGrp="1"/>
          </p:cNvGraphicFramePr>
          <p:nvPr>
            <p:extLst>
              <p:ext uri="{D42A27DB-BD31-4B8C-83A1-F6EECF244321}">
                <p14:modId xmlns:p14="http://schemas.microsoft.com/office/powerpoint/2010/main" val="281259850"/>
              </p:ext>
            </p:extLst>
          </p:nvPr>
        </p:nvGraphicFramePr>
        <p:xfrm>
          <a:off x="1484307" y="2788920"/>
          <a:ext cx="10018712" cy="2743200"/>
        </p:xfrm>
        <a:graphic>
          <a:graphicData uri="http://schemas.openxmlformats.org/drawingml/2006/table">
            <a:tbl>
              <a:tblPr/>
              <a:tblGrid>
                <a:gridCol w="5009356">
                  <a:extLst>
                    <a:ext uri="{9D8B030D-6E8A-4147-A177-3AD203B41FA5}">
                      <a16:colId xmlns:a16="http://schemas.microsoft.com/office/drawing/2014/main" val="2898041453"/>
                    </a:ext>
                  </a:extLst>
                </a:gridCol>
                <a:gridCol w="5009356">
                  <a:extLst>
                    <a:ext uri="{9D8B030D-6E8A-4147-A177-3AD203B41FA5}">
                      <a16:colId xmlns:a16="http://schemas.microsoft.com/office/drawing/2014/main" val="3072470110"/>
                    </a:ext>
                  </a:extLst>
                </a:gridCol>
              </a:tblGrid>
              <a:tr h="0">
                <a:tc>
                  <a:txBody>
                    <a:bodyPr/>
                    <a:lstStyle/>
                    <a:p>
                      <a:pPr algn="l"/>
                      <a:r>
                        <a:rPr lang="en-IN">
                          <a:effectLst/>
                        </a:rPr>
                        <a:t>Parameter</a:t>
                      </a:r>
                    </a:p>
                  </a:txBody>
                  <a:tcPr anchor="ctr">
                    <a:lnL w="12700" cap="flat" cmpd="sng" algn="ctr">
                      <a:solidFill>
                        <a:srgbClr val="E0E129"/>
                      </a:solidFill>
                      <a:prstDash val="solid"/>
                      <a:round/>
                      <a:headEnd type="none" w="med" len="med"/>
                      <a:tailEnd type="none" w="med" len="med"/>
                    </a:lnL>
                    <a:lnR w="12700" cap="flat" cmpd="sng" algn="ctr">
                      <a:solidFill>
                        <a:srgbClr val="20E929"/>
                      </a:solidFill>
                      <a:prstDash val="solid"/>
                      <a:round/>
                      <a:headEnd type="none" w="med" len="med"/>
                      <a:tailEnd type="none" w="med" len="med"/>
                    </a:lnR>
                    <a:lnT w="12700" cap="flat" cmpd="sng" algn="ctr">
                      <a:solidFill>
                        <a:srgbClr val="E0E129"/>
                      </a:solidFill>
                      <a:prstDash val="solid"/>
                      <a:round/>
                      <a:headEnd type="none" w="med" len="med"/>
                      <a:tailEnd type="none" w="med" len="med"/>
                    </a:lnT>
                    <a:lnB w="12700" cap="flat" cmpd="sng" algn="ctr">
                      <a:solidFill>
                        <a:srgbClr val="40E229"/>
                      </a:solidFill>
                      <a:prstDash val="solid"/>
                      <a:round/>
                      <a:headEnd type="none" w="med" len="med"/>
                      <a:tailEnd type="none" w="med" len="med"/>
                    </a:lnB>
                    <a:solidFill>
                      <a:srgbClr val="FFFFFF"/>
                    </a:solidFill>
                  </a:tcPr>
                </a:tc>
                <a:tc>
                  <a:txBody>
                    <a:bodyPr/>
                    <a:lstStyle/>
                    <a:p>
                      <a:pPr algn="l"/>
                      <a:r>
                        <a:rPr lang="en-IN" dirty="0">
                          <a:effectLst/>
                        </a:rPr>
                        <a:t>Specification</a:t>
                      </a:r>
                    </a:p>
                  </a:txBody>
                  <a:tcPr anchor="ctr">
                    <a:lnL w="12700" cap="flat" cmpd="sng" algn="ctr">
                      <a:solidFill>
                        <a:srgbClr val="20E929"/>
                      </a:solidFill>
                      <a:prstDash val="solid"/>
                      <a:round/>
                      <a:headEnd type="none" w="med" len="med"/>
                      <a:tailEnd type="none" w="med" len="med"/>
                    </a:lnL>
                    <a:lnR w="12700" cap="flat" cmpd="sng" algn="ctr">
                      <a:solidFill>
                        <a:srgbClr val="20E929"/>
                      </a:solidFill>
                      <a:prstDash val="solid"/>
                      <a:round/>
                      <a:headEnd type="none" w="med" len="med"/>
                      <a:tailEnd type="none" w="med" len="med"/>
                    </a:lnR>
                    <a:lnT w="12700" cap="flat" cmpd="sng" algn="ctr">
                      <a:solidFill>
                        <a:srgbClr val="20E929"/>
                      </a:solidFill>
                      <a:prstDash val="solid"/>
                      <a:round/>
                      <a:headEnd type="none" w="med" len="med"/>
                      <a:tailEnd type="none" w="med" len="med"/>
                    </a:lnT>
                    <a:lnB w="12700" cap="flat" cmpd="sng" algn="ctr">
                      <a:solidFill>
                        <a:srgbClr val="E0E529"/>
                      </a:solidFill>
                      <a:prstDash val="solid"/>
                      <a:round/>
                      <a:headEnd type="none" w="med" len="med"/>
                      <a:tailEnd type="none" w="med" len="med"/>
                    </a:lnB>
                    <a:solidFill>
                      <a:srgbClr val="FFFFFF"/>
                    </a:solidFill>
                  </a:tcPr>
                </a:tc>
                <a:extLst>
                  <a:ext uri="{0D108BD9-81ED-4DB2-BD59-A6C34878D82A}">
                    <a16:rowId xmlns:a16="http://schemas.microsoft.com/office/drawing/2014/main" val="1283382826"/>
                  </a:ext>
                </a:extLst>
              </a:tr>
              <a:tr h="0">
                <a:tc>
                  <a:txBody>
                    <a:bodyPr/>
                    <a:lstStyle/>
                    <a:p>
                      <a:r>
                        <a:rPr lang="en-IN">
                          <a:effectLst/>
                        </a:rPr>
                        <a:t>Operating Voltage</a:t>
                      </a:r>
                    </a:p>
                  </a:txBody>
                  <a:tcPr anchor="ctr">
                    <a:lnL w="12700" cap="flat" cmpd="sng" algn="ctr">
                      <a:solidFill>
                        <a:srgbClr val="40E229"/>
                      </a:solidFill>
                      <a:prstDash val="solid"/>
                      <a:round/>
                      <a:headEnd type="none" w="med" len="med"/>
                      <a:tailEnd type="none" w="med" len="med"/>
                    </a:lnL>
                    <a:lnR w="12700" cap="flat" cmpd="sng" algn="ctr">
                      <a:solidFill>
                        <a:srgbClr val="E0E529"/>
                      </a:solidFill>
                      <a:prstDash val="solid"/>
                      <a:round/>
                      <a:headEnd type="none" w="med" len="med"/>
                      <a:tailEnd type="none" w="med" len="med"/>
                    </a:lnR>
                    <a:lnT w="12700" cap="flat" cmpd="sng" algn="ctr">
                      <a:solidFill>
                        <a:srgbClr val="40E229"/>
                      </a:solidFill>
                      <a:prstDash val="solid"/>
                      <a:round/>
                      <a:headEnd type="none" w="med" len="med"/>
                      <a:tailEnd type="none" w="med" len="med"/>
                    </a:lnT>
                    <a:lnB w="12700" cap="flat" cmpd="sng" algn="ctr">
                      <a:solidFill>
                        <a:srgbClr val="A0E129"/>
                      </a:solidFill>
                      <a:prstDash val="solid"/>
                      <a:round/>
                      <a:headEnd type="none" w="med" len="med"/>
                      <a:tailEnd type="none" w="med" len="med"/>
                    </a:lnB>
                    <a:solidFill>
                      <a:srgbClr val="FFFFFF"/>
                    </a:solidFill>
                  </a:tcPr>
                </a:tc>
                <a:tc>
                  <a:txBody>
                    <a:bodyPr/>
                    <a:lstStyle/>
                    <a:p>
                      <a:r>
                        <a:rPr lang="en-IN">
                          <a:effectLst/>
                        </a:rPr>
                        <a:t>4.8V ~ 6.0V</a:t>
                      </a:r>
                    </a:p>
                  </a:txBody>
                  <a:tcPr anchor="ctr">
                    <a:lnL w="12700" cap="flat" cmpd="sng" algn="ctr">
                      <a:solidFill>
                        <a:srgbClr val="E0E529"/>
                      </a:solidFill>
                      <a:prstDash val="solid"/>
                      <a:round/>
                      <a:headEnd type="none" w="med" len="med"/>
                      <a:tailEnd type="none" w="med" len="med"/>
                    </a:lnL>
                    <a:lnR w="12700" cap="flat" cmpd="sng" algn="ctr">
                      <a:solidFill>
                        <a:srgbClr val="E0E529"/>
                      </a:solidFill>
                      <a:prstDash val="solid"/>
                      <a:round/>
                      <a:headEnd type="none" w="med" len="med"/>
                      <a:tailEnd type="none" w="med" len="med"/>
                    </a:lnR>
                    <a:lnT w="12700" cap="flat" cmpd="sng" algn="ctr">
                      <a:solidFill>
                        <a:srgbClr val="E0E529"/>
                      </a:solidFill>
                      <a:prstDash val="solid"/>
                      <a:round/>
                      <a:headEnd type="none" w="med" len="med"/>
                      <a:tailEnd type="none" w="med" len="med"/>
                    </a:lnT>
                    <a:lnB w="12700" cap="flat" cmpd="sng" algn="ctr">
                      <a:solidFill>
                        <a:srgbClr val="E0E529"/>
                      </a:solidFill>
                      <a:prstDash val="solid"/>
                      <a:round/>
                      <a:headEnd type="none" w="med" len="med"/>
                      <a:tailEnd type="none" w="med" len="med"/>
                    </a:lnB>
                    <a:solidFill>
                      <a:srgbClr val="FFFFFF"/>
                    </a:solidFill>
                  </a:tcPr>
                </a:tc>
                <a:extLst>
                  <a:ext uri="{0D108BD9-81ED-4DB2-BD59-A6C34878D82A}">
                    <a16:rowId xmlns:a16="http://schemas.microsoft.com/office/drawing/2014/main" val="3494367194"/>
                  </a:ext>
                </a:extLst>
              </a:tr>
              <a:tr h="0">
                <a:tc>
                  <a:txBody>
                    <a:bodyPr/>
                    <a:lstStyle/>
                    <a:p>
                      <a:r>
                        <a:rPr lang="en-IN">
                          <a:effectLst/>
                        </a:rPr>
                        <a:t>Stall Torque</a:t>
                      </a:r>
                    </a:p>
                  </a:txBody>
                  <a:tcPr anchor="ctr">
                    <a:lnL w="12700" cap="flat" cmpd="sng" algn="ctr">
                      <a:solidFill>
                        <a:srgbClr val="A0E129"/>
                      </a:solidFill>
                      <a:prstDash val="solid"/>
                      <a:round/>
                      <a:headEnd type="none" w="med" len="med"/>
                      <a:tailEnd type="none" w="med" len="med"/>
                    </a:lnL>
                    <a:lnR w="12700" cap="flat" cmpd="sng" algn="ctr">
                      <a:solidFill>
                        <a:srgbClr val="E0E529"/>
                      </a:solidFill>
                      <a:prstDash val="solid"/>
                      <a:round/>
                      <a:headEnd type="none" w="med" len="med"/>
                      <a:tailEnd type="none" w="med" len="med"/>
                    </a:lnR>
                    <a:lnT w="12700" cap="flat" cmpd="sng" algn="ctr">
                      <a:solidFill>
                        <a:srgbClr val="A0E129"/>
                      </a:solidFill>
                      <a:prstDash val="solid"/>
                      <a:round/>
                      <a:headEnd type="none" w="med" len="med"/>
                      <a:tailEnd type="none" w="med" len="med"/>
                    </a:lnT>
                    <a:lnB w="12700" cap="flat" cmpd="sng" algn="ctr">
                      <a:solidFill>
                        <a:srgbClr val="80E329"/>
                      </a:solidFill>
                      <a:prstDash val="solid"/>
                      <a:round/>
                      <a:headEnd type="none" w="med" len="med"/>
                      <a:tailEnd type="none" w="med" len="med"/>
                    </a:lnB>
                    <a:solidFill>
                      <a:srgbClr val="FFFFFF"/>
                    </a:solidFill>
                  </a:tcPr>
                </a:tc>
                <a:tc>
                  <a:txBody>
                    <a:bodyPr/>
                    <a:lstStyle/>
                    <a:p>
                      <a:r>
                        <a:rPr lang="en-IN">
                          <a:effectLst/>
                        </a:rPr>
                        <a:t>2.0 kg/cm (at 4.8V)</a:t>
                      </a:r>
                      <a:br>
                        <a:rPr lang="en-IN">
                          <a:effectLst/>
                        </a:rPr>
                      </a:br>
                      <a:r>
                        <a:rPr lang="en-IN">
                          <a:effectLst/>
                        </a:rPr>
                        <a:t>2.2 kg/cm (at 6.0V)</a:t>
                      </a:r>
                    </a:p>
                  </a:txBody>
                  <a:tcPr anchor="ctr">
                    <a:lnL w="12700" cap="flat" cmpd="sng" algn="ctr">
                      <a:solidFill>
                        <a:srgbClr val="E0E529"/>
                      </a:solidFill>
                      <a:prstDash val="solid"/>
                      <a:round/>
                      <a:headEnd type="none" w="med" len="med"/>
                      <a:tailEnd type="none" w="med" len="med"/>
                    </a:lnL>
                    <a:lnR w="12700" cap="flat" cmpd="sng" algn="ctr">
                      <a:solidFill>
                        <a:srgbClr val="E0E529"/>
                      </a:solidFill>
                      <a:prstDash val="solid"/>
                      <a:round/>
                      <a:headEnd type="none" w="med" len="med"/>
                      <a:tailEnd type="none" w="med" len="med"/>
                    </a:lnR>
                    <a:lnT w="12700" cap="flat" cmpd="sng" algn="ctr">
                      <a:solidFill>
                        <a:srgbClr val="E0E529"/>
                      </a:solidFill>
                      <a:prstDash val="solid"/>
                      <a:round/>
                      <a:headEnd type="none" w="med" len="med"/>
                      <a:tailEnd type="none" w="med" len="med"/>
                    </a:lnT>
                    <a:lnB w="12700" cap="flat" cmpd="sng" algn="ctr">
                      <a:solidFill>
                        <a:srgbClr val="E0E829"/>
                      </a:solidFill>
                      <a:prstDash val="solid"/>
                      <a:round/>
                      <a:headEnd type="none" w="med" len="med"/>
                      <a:tailEnd type="none" w="med" len="med"/>
                    </a:lnB>
                    <a:solidFill>
                      <a:srgbClr val="FFFFFF"/>
                    </a:solidFill>
                  </a:tcPr>
                </a:tc>
                <a:extLst>
                  <a:ext uri="{0D108BD9-81ED-4DB2-BD59-A6C34878D82A}">
                    <a16:rowId xmlns:a16="http://schemas.microsoft.com/office/drawing/2014/main" val="2296008891"/>
                  </a:ext>
                </a:extLst>
              </a:tr>
              <a:tr h="0">
                <a:tc>
                  <a:txBody>
                    <a:bodyPr/>
                    <a:lstStyle/>
                    <a:p>
                      <a:r>
                        <a:rPr lang="en-IN">
                          <a:effectLst/>
                        </a:rPr>
                        <a:t>Operating Speed</a:t>
                      </a:r>
                    </a:p>
                  </a:txBody>
                  <a:tcPr anchor="ctr">
                    <a:lnL w="12700" cap="flat" cmpd="sng" algn="ctr">
                      <a:solidFill>
                        <a:srgbClr val="80E329"/>
                      </a:solidFill>
                      <a:prstDash val="solid"/>
                      <a:round/>
                      <a:headEnd type="none" w="med" len="med"/>
                      <a:tailEnd type="none" w="med" len="med"/>
                    </a:lnL>
                    <a:lnR w="12700" cap="flat" cmpd="sng" algn="ctr">
                      <a:solidFill>
                        <a:srgbClr val="E0E829"/>
                      </a:solidFill>
                      <a:prstDash val="solid"/>
                      <a:round/>
                      <a:headEnd type="none" w="med" len="med"/>
                      <a:tailEnd type="none" w="med" len="med"/>
                    </a:lnR>
                    <a:lnT w="12700" cap="flat" cmpd="sng" algn="ctr">
                      <a:solidFill>
                        <a:srgbClr val="80E329"/>
                      </a:solidFill>
                      <a:prstDash val="solid"/>
                      <a:round/>
                      <a:headEnd type="none" w="med" len="med"/>
                      <a:tailEnd type="none" w="med" len="med"/>
                    </a:lnT>
                    <a:lnB w="12700" cap="flat" cmpd="sng" algn="ctr">
                      <a:solidFill>
                        <a:srgbClr val="60E429"/>
                      </a:solidFill>
                      <a:prstDash val="solid"/>
                      <a:round/>
                      <a:headEnd type="none" w="med" len="med"/>
                      <a:tailEnd type="none" w="med" len="med"/>
                    </a:lnB>
                    <a:solidFill>
                      <a:srgbClr val="FFFFFF"/>
                    </a:solidFill>
                  </a:tcPr>
                </a:tc>
                <a:tc>
                  <a:txBody>
                    <a:bodyPr/>
                    <a:lstStyle/>
                    <a:p>
                      <a:r>
                        <a:rPr lang="en-IN">
                          <a:effectLst/>
                        </a:rPr>
                        <a:t>0.09 sec/60° (at 4.8V)</a:t>
                      </a:r>
                      <a:br>
                        <a:rPr lang="en-IN">
                          <a:effectLst/>
                        </a:rPr>
                      </a:br>
                      <a:r>
                        <a:rPr lang="en-IN">
                          <a:effectLst/>
                        </a:rPr>
                        <a:t>0.08 sec/60° (at 6.0V)</a:t>
                      </a:r>
                    </a:p>
                  </a:txBody>
                  <a:tcPr anchor="ctr">
                    <a:lnL w="12700" cap="flat" cmpd="sng" algn="ctr">
                      <a:solidFill>
                        <a:srgbClr val="E0E829"/>
                      </a:solidFill>
                      <a:prstDash val="solid"/>
                      <a:round/>
                      <a:headEnd type="none" w="med" len="med"/>
                      <a:tailEnd type="none" w="med" len="med"/>
                    </a:lnL>
                    <a:lnR w="12700" cap="flat" cmpd="sng" algn="ctr">
                      <a:solidFill>
                        <a:srgbClr val="E0E829"/>
                      </a:solidFill>
                      <a:prstDash val="solid"/>
                      <a:round/>
                      <a:headEnd type="none" w="med" len="med"/>
                      <a:tailEnd type="none" w="med" len="med"/>
                    </a:lnR>
                    <a:lnT w="12700" cap="flat" cmpd="sng" algn="ctr">
                      <a:solidFill>
                        <a:srgbClr val="E0E829"/>
                      </a:solidFill>
                      <a:prstDash val="solid"/>
                      <a:round/>
                      <a:headEnd type="none" w="med" len="med"/>
                      <a:tailEnd type="none" w="med" len="med"/>
                    </a:lnT>
                    <a:lnB w="12700" cap="flat" cmpd="sng" algn="ctr">
                      <a:solidFill>
                        <a:srgbClr val="60E729"/>
                      </a:solidFill>
                      <a:prstDash val="solid"/>
                      <a:round/>
                      <a:headEnd type="none" w="med" len="med"/>
                      <a:tailEnd type="none" w="med" len="med"/>
                    </a:lnB>
                    <a:solidFill>
                      <a:srgbClr val="FFFFFF"/>
                    </a:solidFill>
                  </a:tcPr>
                </a:tc>
                <a:extLst>
                  <a:ext uri="{0D108BD9-81ED-4DB2-BD59-A6C34878D82A}">
                    <a16:rowId xmlns:a16="http://schemas.microsoft.com/office/drawing/2014/main" val="1270324777"/>
                  </a:ext>
                </a:extLst>
              </a:tr>
              <a:tr h="0">
                <a:tc>
                  <a:txBody>
                    <a:bodyPr/>
                    <a:lstStyle/>
                    <a:p>
                      <a:r>
                        <a:rPr lang="en-IN">
                          <a:effectLst/>
                        </a:rPr>
                        <a:t>Rotation Angle</a:t>
                      </a:r>
                    </a:p>
                  </a:txBody>
                  <a:tcPr anchor="ctr">
                    <a:lnL w="12700" cap="flat" cmpd="sng" algn="ctr">
                      <a:solidFill>
                        <a:srgbClr val="60E429"/>
                      </a:solidFill>
                      <a:prstDash val="solid"/>
                      <a:round/>
                      <a:headEnd type="none" w="med" len="med"/>
                      <a:tailEnd type="none" w="med" len="med"/>
                    </a:lnL>
                    <a:lnR w="12700" cap="flat" cmpd="sng" algn="ctr">
                      <a:solidFill>
                        <a:srgbClr val="60E729"/>
                      </a:solidFill>
                      <a:prstDash val="solid"/>
                      <a:round/>
                      <a:headEnd type="none" w="med" len="med"/>
                      <a:tailEnd type="none" w="med" len="med"/>
                    </a:lnR>
                    <a:lnT w="12700" cap="flat" cmpd="sng" algn="ctr">
                      <a:solidFill>
                        <a:srgbClr val="60E429"/>
                      </a:solidFill>
                      <a:prstDash val="solid"/>
                      <a:round/>
                      <a:headEnd type="none" w="med" len="med"/>
                      <a:tailEnd type="none" w="med" len="med"/>
                    </a:lnT>
                    <a:lnB w="12700" cap="flat" cmpd="sng" algn="ctr">
                      <a:solidFill>
                        <a:srgbClr val="C0E629"/>
                      </a:solidFill>
                      <a:prstDash val="solid"/>
                      <a:round/>
                      <a:headEnd type="none" w="med" len="med"/>
                      <a:tailEnd type="none" w="med" len="med"/>
                    </a:lnB>
                    <a:solidFill>
                      <a:srgbClr val="FFFFFF"/>
                    </a:solidFill>
                  </a:tcPr>
                </a:tc>
                <a:tc>
                  <a:txBody>
                    <a:bodyPr/>
                    <a:lstStyle/>
                    <a:p>
                      <a:r>
                        <a:rPr lang="en-IN">
                          <a:effectLst/>
                        </a:rPr>
                        <a:t>180° (Maximum)</a:t>
                      </a:r>
                    </a:p>
                  </a:txBody>
                  <a:tcPr anchor="ctr">
                    <a:lnL w="12700" cap="flat" cmpd="sng" algn="ctr">
                      <a:solidFill>
                        <a:srgbClr val="60E729"/>
                      </a:solidFill>
                      <a:prstDash val="solid"/>
                      <a:round/>
                      <a:headEnd type="none" w="med" len="med"/>
                      <a:tailEnd type="none" w="med" len="med"/>
                    </a:lnL>
                    <a:lnR w="12700" cap="flat" cmpd="sng" algn="ctr">
                      <a:solidFill>
                        <a:srgbClr val="60E729"/>
                      </a:solidFill>
                      <a:prstDash val="solid"/>
                      <a:round/>
                      <a:headEnd type="none" w="med" len="med"/>
                      <a:tailEnd type="none" w="med" len="med"/>
                    </a:lnR>
                    <a:lnT w="12700" cap="flat" cmpd="sng" algn="ctr">
                      <a:solidFill>
                        <a:srgbClr val="60E729"/>
                      </a:solidFill>
                      <a:prstDash val="solid"/>
                      <a:round/>
                      <a:headEnd type="none" w="med" len="med"/>
                      <a:tailEnd type="none" w="med" len="med"/>
                    </a:lnT>
                    <a:lnB w="12700" cap="flat" cmpd="sng" algn="ctr">
                      <a:solidFill>
                        <a:srgbClr val="A0E229"/>
                      </a:solidFill>
                      <a:prstDash val="solid"/>
                      <a:round/>
                      <a:headEnd type="none" w="med" len="med"/>
                      <a:tailEnd type="none" w="med" len="med"/>
                    </a:lnB>
                    <a:solidFill>
                      <a:srgbClr val="FFFFFF"/>
                    </a:solidFill>
                  </a:tcPr>
                </a:tc>
                <a:extLst>
                  <a:ext uri="{0D108BD9-81ED-4DB2-BD59-A6C34878D82A}">
                    <a16:rowId xmlns:a16="http://schemas.microsoft.com/office/drawing/2014/main" val="3878894949"/>
                  </a:ext>
                </a:extLst>
              </a:tr>
              <a:tr h="0">
                <a:tc>
                  <a:txBody>
                    <a:bodyPr/>
                    <a:lstStyle/>
                    <a:p>
                      <a:r>
                        <a:rPr lang="en-IN">
                          <a:effectLst/>
                        </a:rPr>
                        <a:t>Dead Band Width</a:t>
                      </a:r>
                    </a:p>
                  </a:txBody>
                  <a:tcPr anchor="ctr">
                    <a:lnL w="12700" cap="flat" cmpd="sng" algn="ctr">
                      <a:solidFill>
                        <a:srgbClr val="C0E629"/>
                      </a:solidFill>
                      <a:prstDash val="solid"/>
                      <a:round/>
                      <a:headEnd type="none" w="med" len="med"/>
                      <a:tailEnd type="none" w="med" len="med"/>
                    </a:lnL>
                    <a:lnR w="12700" cap="flat" cmpd="sng" algn="ctr">
                      <a:solidFill>
                        <a:srgbClr val="A0E229"/>
                      </a:solidFill>
                      <a:prstDash val="solid"/>
                      <a:round/>
                      <a:headEnd type="none" w="med" len="med"/>
                      <a:tailEnd type="none" w="med" len="med"/>
                    </a:lnR>
                    <a:lnT w="12700" cap="flat" cmpd="sng" algn="ctr">
                      <a:solidFill>
                        <a:srgbClr val="C0E629"/>
                      </a:solidFill>
                      <a:prstDash val="solid"/>
                      <a:round/>
                      <a:headEnd type="none" w="med" len="med"/>
                      <a:tailEnd type="none" w="med" len="med"/>
                    </a:lnT>
                    <a:lnB w="12700" cap="flat" cmpd="sng" algn="ctr">
                      <a:solidFill>
                        <a:srgbClr val="C0E629"/>
                      </a:solidFill>
                      <a:prstDash val="solid"/>
                      <a:round/>
                      <a:headEnd type="none" w="med" len="med"/>
                      <a:tailEnd type="none" w="med" len="med"/>
                    </a:lnB>
                    <a:solidFill>
                      <a:srgbClr val="FFFFFF"/>
                    </a:solidFill>
                  </a:tcPr>
                </a:tc>
                <a:tc>
                  <a:txBody>
                    <a:bodyPr/>
                    <a:lstStyle/>
                    <a:p>
                      <a:r>
                        <a:rPr lang="en-IN" dirty="0">
                          <a:effectLst/>
                        </a:rPr>
                        <a:t>7 µs (microseconds)</a:t>
                      </a:r>
                    </a:p>
                  </a:txBody>
                  <a:tcPr anchor="ctr">
                    <a:lnL w="12700" cap="flat" cmpd="sng" algn="ctr">
                      <a:solidFill>
                        <a:srgbClr val="A0E229"/>
                      </a:solidFill>
                      <a:prstDash val="solid"/>
                      <a:round/>
                      <a:headEnd type="none" w="med" len="med"/>
                      <a:tailEnd type="none" w="med" len="med"/>
                    </a:lnL>
                    <a:lnR w="12700" cap="flat" cmpd="sng" algn="ctr">
                      <a:solidFill>
                        <a:srgbClr val="A0E229"/>
                      </a:solidFill>
                      <a:prstDash val="solid"/>
                      <a:round/>
                      <a:headEnd type="none" w="med" len="med"/>
                      <a:tailEnd type="none" w="med" len="med"/>
                    </a:lnR>
                    <a:lnT w="12700" cap="flat" cmpd="sng" algn="ctr">
                      <a:solidFill>
                        <a:srgbClr val="A0E229"/>
                      </a:solidFill>
                      <a:prstDash val="solid"/>
                      <a:round/>
                      <a:headEnd type="none" w="med" len="med"/>
                      <a:tailEnd type="none" w="med" len="med"/>
                    </a:lnT>
                    <a:lnB w="12700" cap="flat" cmpd="sng" algn="ctr">
                      <a:solidFill>
                        <a:srgbClr val="A0E229"/>
                      </a:solidFill>
                      <a:prstDash val="solid"/>
                      <a:round/>
                      <a:headEnd type="none" w="med" len="med"/>
                      <a:tailEnd type="none" w="med" len="med"/>
                    </a:lnB>
                    <a:solidFill>
                      <a:srgbClr val="FFFFFF"/>
                    </a:solidFill>
                  </a:tcPr>
                </a:tc>
                <a:extLst>
                  <a:ext uri="{0D108BD9-81ED-4DB2-BD59-A6C34878D82A}">
                    <a16:rowId xmlns:a16="http://schemas.microsoft.com/office/drawing/2014/main" val="1331026724"/>
                  </a:ext>
                </a:extLst>
              </a:tr>
            </a:tbl>
          </a:graphicData>
        </a:graphic>
      </p:graphicFrame>
    </p:spTree>
    <p:extLst>
      <p:ext uri="{BB962C8B-B14F-4D97-AF65-F5344CB8AC3E}">
        <p14:creationId xmlns:p14="http://schemas.microsoft.com/office/powerpoint/2010/main" val="788361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D6DE6-8CE8-2CA6-D486-691906A2E665}"/>
              </a:ext>
            </a:extLst>
          </p:cNvPr>
          <p:cNvSpPr>
            <a:spLocks noGrp="1"/>
          </p:cNvSpPr>
          <p:nvPr>
            <p:ph type="title"/>
          </p:nvPr>
        </p:nvSpPr>
        <p:spPr>
          <a:xfrm>
            <a:off x="1484308" y="0"/>
            <a:ext cx="10018713" cy="1752599"/>
          </a:xfrm>
        </p:spPr>
        <p:txBody>
          <a:bodyPr/>
          <a:lstStyle/>
          <a:p>
            <a:r>
              <a:rPr lang="en-IN" b="0" i="0" dirty="0">
                <a:solidFill>
                  <a:schemeClr val="accent1">
                    <a:lumMod val="75000"/>
                  </a:schemeClr>
                </a:solidFill>
                <a:effectLst/>
                <a:latin typeface="system-ui"/>
              </a:rPr>
              <a:t>Technical Implementation: Software</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1895AA5A-9426-8F31-7205-CF6961F1464B}"/>
              </a:ext>
            </a:extLst>
          </p:cNvPr>
          <p:cNvSpPr>
            <a:spLocks noGrp="1"/>
          </p:cNvSpPr>
          <p:nvPr>
            <p:ph idx="1"/>
          </p:nvPr>
        </p:nvSpPr>
        <p:spPr>
          <a:xfrm>
            <a:off x="1484307" y="1422762"/>
            <a:ext cx="10018713" cy="5095604"/>
          </a:xfrm>
        </p:spPr>
        <p:txBody>
          <a:bodyPr>
            <a:normAutofit fontScale="92500"/>
          </a:bodyPr>
          <a:lstStyle/>
          <a:p>
            <a:pPr algn="l">
              <a:buNone/>
            </a:pPr>
            <a:r>
              <a:rPr lang="en-US" b="0" i="0" dirty="0">
                <a:solidFill>
                  <a:srgbClr val="212529"/>
                </a:solidFill>
                <a:effectLst/>
                <a:latin typeface="system-ui"/>
              </a:rPr>
              <a:t>The software implementation involves Python for preprocessing and the Arduino IDE for controlling servo motors. Python processes input data and sends commands to the Arduino, which then controls the servos based on received instructions.</a:t>
            </a:r>
          </a:p>
          <a:p>
            <a:pPr algn="l">
              <a:buFont typeface="Arial" panose="020B0604020202020204" pitchFamily="34" charset="0"/>
              <a:buChar char="•"/>
            </a:pPr>
            <a:r>
              <a:rPr lang="en-US" b="1" i="0" dirty="0">
                <a:solidFill>
                  <a:srgbClr val="212529"/>
                </a:solidFill>
                <a:effectLst/>
                <a:latin typeface="system-ui"/>
              </a:rPr>
              <a:t>Python for Preprocessing:</a:t>
            </a:r>
            <a:r>
              <a:rPr lang="en-US" b="0" i="0" dirty="0">
                <a:solidFill>
                  <a:srgbClr val="212529"/>
                </a:solidFill>
                <a:effectLst/>
                <a:latin typeface="system-ui"/>
              </a:rPr>
              <a:t> Handles text-based input and converts it into servo commands.</a:t>
            </a:r>
          </a:p>
          <a:p>
            <a:pPr algn="l">
              <a:buFont typeface="Arial" panose="020B0604020202020204" pitchFamily="34" charset="0"/>
              <a:buChar char="•"/>
            </a:pPr>
            <a:r>
              <a:rPr lang="en-US" b="1" i="0" dirty="0" err="1">
                <a:solidFill>
                  <a:srgbClr val="212529"/>
                </a:solidFill>
                <a:effectLst/>
                <a:latin typeface="system-ui"/>
              </a:rPr>
              <a:t>spaCy</a:t>
            </a:r>
            <a:r>
              <a:rPr lang="en-US" b="1" i="0" dirty="0">
                <a:solidFill>
                  <a:srgbClr val="212529"/>
                </a:solidFill>
                <a:effectLst/>
                <a:latin typeface="system-ui"/>
              </a:rPr>
              <a:t>:</a:t>
            </a:r>
            <a:r>
              <a:rPr lang="en-US" b="0" i="0" dirty="0">
                <a:solidFill>
                  <a:srgbClr val="212529"/>
                </a:solidFill>
                <a:effectLst/>
                <a:latin typeface="system-ui"/>
              </a:rPr>
              <a:t> An NLP-based library used for text preprocessing.</a:t>
            </a:r>
          </a:p>
          <a:p>
            <a:pPr algn="l">
              <a:buFont typeface="Arial" panose="020B0604020202020204" pitchFamily="34" charset="0"/>
              <a:buChar char="•"/>
            </a:pPr>
            <a:r>
              <a:rPr lang="en-US" b="1" i="0" dirty="0">
                <a:solidFill>
                  <a:srgbClr val="212529"/>
                </a:solidFill>
                <a:effectLst/>
                <a:latin typeface="system-ui"/>
              </a:rPr>
              <a:t>Serial:</a:t>
            </a:r>
            <a:r>
              <a:rPr lang="en-US" b="0" i="0" dirty="0">
                <a:solidFill>
                  <a:srgbClr val="212529"/>
                </a:solidFill>
                <a:effectLst/>
                <a:latin typeface="system-ui"/>
              </a:rPr>
              <a:t> A library for sending information via a serial connection, enabling communication with the Arduino IDE for servo control.</a:t>
            </a:r>
          </a:p>
          <a:p>
            <a:pPr algn="l">
              <a:buFont typeface="Arial" panose="020B0604020202020204" pitchFamily="34" charset="0"/>
              <a:buChar char="•"/>
            </a:pPr>
            <a:r>
              <a:rPr lang="en-US" b="1" i="0" dirty="0">
                <a:solidFill>
                  <a:srgbClr val="212529"/>
                </a:solidFill>
                <a:effectLst/>
                <a:latin typeface="system-ui"/>
              </a:rPr>
              <a:t>Arduino IDE:</a:t>
            </a:r>
            <a:r>
              <a:rPr lang="en-US" b="0" i="0" dirty="0">
                <a:solidFill>
                  <a:srgbClr val="212529"/>
                </a:solidFill>
                <a:effectLst/>
                <a:latin typeface="system-ui"/>
              </a:rPr>
              <a:t> Used to send instructions to the Arduino, which then controls the servo motors.</a:t>
            </a:r>
          </a:p>
          <a:p>
            <a:pPr algn="l">
              <a:buFont typeface="Arial" panose="020B0604020202020204" pitchFamily="34" charset="0"/>
              <a:buChar char="•"/>
            </a:pPr>
            <a:r>
              <a:rPr lang="en-US" b="1" i="0" dirty="0">
                <a:solidFill>
                  <a:srgbClr val="212529"/>
                </a:solidFill>
                <a:effectLst/>
                <a:latin typeface="system-ui"/>
              </a:rPr>
              <a:t>Servo Control Logic:</a:t>
            </a:r>
            <a:r>
              <a:rPr lang="en-US" b="0" i="0" dirty="0">
                <a:solidFill>
                  <a:srgbClr val="212529"/>
                </a:solidFill>
                <a:effectLst/>
                <a:latin typeface="system-ui"/>
              </a:rPr>
              <a:t> The Arduino receives letters from Python and maps them to specific servo angles, allowing precise hand movement.</a:t>
            </a:r>
          </a:p>
          <a:p>
            <a:pPr>
              <a:buNone/>
            </a:pPr>
            <a:endParaRPr lang="en-IN" dirty="0"/>
          </a:p>
        </p:txBody>
      </p:sp>
    </p:spTree>
    <p:extLst>
      <p:ext uri="{BB962C8B-B14F-4D97-AF65-F5344CB8AC3E}">
        <p14:creationId xmlns:p14="http://schemas.microsoft.com/office/powerpoint/2010/main" val="1096764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E5C5B-27CC-E757-3DFD-C0EA450F9B27}"/>
              </a:ext>
            </a:extLst>
          </p:cNvPr>
          <p:cNvSpPr>
            <a:spLocks noGrp="1"/>
          </p:cNvSpPr>
          <p:nvPr>
            <p:ph type="title"/>
          </p:nvPr>
        </p:nvSpPr>
        <p:spPr>
          <a:xfrm>
            <a:off x="663778" y="0"/>
            <a:ext cx="11659776" cy="1752599"/>
          </a:xfrm>
        </p:spPr>
        <p:txBody>
          <a:bodyPr>
            <a:normAutofit/>
          </a:bodyPr>
          <a:lstStyle/>
          <a:p>
            <a:r>
              <a:rPr lang="en-US" sz="3600" b="0" i="0" dirty="0">
                <a:solidFill>
                  <a:schemeClr val="accent1">
                    <a:lumMod val="75000"/>
                  </a:schemeClr>
                </a:solidFill>
                <a:effectLst/>
                <a:latin typeface="system-ui"/>
              </a:rPr>
              <a:t>Technical Implementation: Speech-to-Text (via Gemini)</a:t>
            </a:r>
            <a:endParaRPr lang="en-IN" sz="3600" dirty="0">
              <a:solidFill>
                <a:schemeClr val="accent1">
                  <a:lumMod val="75000"/>
                </a:schemeClr>
              </a:solidFill>
            </a:endParaRPr>
          </a:p>
        </p:txBody>
      </p:sp>
      <p:sp>
        <p:nvSpPr>
          <p:cNvPr id="3" name="Content Placeholder 2">
            <a:extLst>
              <a:ext uri="{FF2B5EF4-FFF2-40B4-BE49-F238E27FC236}">
                <a16:creationId xmlns:a16="http://schemas.microsoft.com/office/drawing/2014/main" id="{41D1BE86-AFC8-1B87-3659-212BC3AE130A}"/>
              </a:ext>
            </a:extLst>
          </p:cNvPr>
          <p:cNvSpPr>
            <a:spLocks noGrp="1"/>
          </p:cNvSpPr>
          <p:nvPr>
            <p:ph idx="1"/>
          </p:nvPr>
        </p:nvSpPr>
        <p:spPr>
          <a:xfrm>
            <a:off x="1379807" y="1606733"/>
            <a:ext cx="10018713" cy="4759234"/>
          </a:xfrm>
        </p:spPr>
        <p:txBody>
          <a:bodyPr>
            <a:normAutofit fontScale="92500" lnSpcReduction="20000"/>
          </a:bodyPr>
          <a:lstStyle/>
          <a:p>
            <a:pPr algn="l">
              <a:buNone/>
            </a:pPr>
            <a:r>
              <a:rPr lang="en-US" b="0" i="0" dirty="0">
                <a:solidFill>
                  <a:srgbClr val="212529"/>
                </a:solidFill>
                <a:effectLst/>
                <a:latin typeface="system-ui"/>
              </a:rPr>
              <a:t>	This component focuses on converting spoken language into text using browser technologies and Google's Gemini API. This transcribed text then serves as the input for the ASL translation/animation stage.</a:t>
            </a:r>
          </a:p>
          <a:p>
            <a:pPr algn="l">
              <a:buFont typeface="Arial" panose="020B0604020202020204" pitchFamily="34" charset="0"/>
              <a:buChar char="•"/>
            </a:pPr>
            <a:r>
              <a:rPr lang="en-US" b="1" i="0" dirty="0">
                <a:solidFill>
                  <a:srgbClr val="212529"/>
                </a:solidFill>
                <a:effectLst/>
                <a:latin typeface="system-ui"/>
              </a:rPr>
              <a:t>Web Audio API: </a:t>
            </a:r>
            <a:r>
              <a:rPr lang="en-US" b="0" i="0" dirty="0" err="1">
                <a:solidFill>
                  <a:srgbClr val="212529"/>
                </a:solidFill>
                <a:effectLst/>
                <a:latin typeface="system-ui"/>
              </a:rPr>
              <a:t>uSED</a:t>
            </a:r>
            <a:r>
              <a:rPr lang="en-US" b="0" i="0" dirty="0">
                <a:solidFill>
                  <a:srgbClr val="212529"/>
                </a:solidFill>
                <a:effectLst/>
                <a:latin typeface="system-ui"/>
              </a:rPr>
              <a:t> directly within the browser (using JavaScript) to request microphone access and record audio from the user. Captures audio in a suitable format.</a:t>
            </a:r>
          </a:p>
          <a:p>
            <a:pPr algn="l">
              <a:buFont typeface="Arial" panose="020B0604020202020204" pitchFamily="34" charset="0"/>
              <a:buChar char="•"/>
            </a:pPr>
            <a:r>
              <a:rPr lang="en-US" b="1" i="0" dirty="0">
                <a:solidFill>
                  <a:srgbClr val="212529"/>
                </a:solidFill>
                <a:effectLst/>
                <a:latin typeface="system-ui"/>
              </a:rPr>
              <a:t>JavaScript: </a:t>
            </a:r>
            <a:r>
              <a:rPr lang="en-US" b="0" i="0" dirty="0">
                <a:solidFill>
                  <a:srgbClr val="212529"/>
                </a:solidFill>
                <a:effectLst/>
                <a:latin typeface="system-ui"/>
              </a:rPr>
              <a:t>Manages the recorded audio data as a `Blob` object. Controls the entire process, making asynchronous network requests (`fetch`) to external APIs.</a:t>
            </a:r>
          </a:p>
          <a:p>
            <a:pPr algn="l">
              <a:buFont typeface="Arial" panose="020B0604020202020204" pitchFamily="34" charset="0"/>
              <a:buChar char="•"/>
            </a:pPr>
            <a:r>
              <a:rPr lang="en-US" b="1" i="0" dirty="0">
                <a:solidFill>
                  <a:srgbClr val="212529"/>
                </a:solidFill>
                <a:effectLst/>
                <a:latin typeface="system-ui"/>
              </a:rPr>
              <a:t>Google Gemini API:</a:t>
            </a:r>
            <a:r>
              <a:rPr lang="en-US" b="0" i="0" dirty="0">
                <a:solidFill>
                  <a:srgbClr val="212529"/>
                </a:solidFill>
                <a:effectLst/>
                <a:latin typeface="system-ui"/>
              </a:rPr>
              <a:t> Once uploaded, the audio file's URI is sent to the Gemini `</a:t>
            </a:r>
            <a:r>
              <a:rPr lang="en-US" b="0" i="0" dirty="0" err="1">
                <a:solidFill>
                  <a:srgbClr val="212529"/>
                </a:solidFill>
                <a:effectLst/>
                <a:latin typeface="system-ui"/>
              </a:rPr>
              <a:t>generateContent</a:t>
            </a:r>
            <a:r>
              <a:rPr lang="en-US" b="0" i="0" dirty="0">
                <a:solidFill>
                  <a:srgbClr val="212529"/>
                </a:solidFill>
                <a:effectLst/>
                <a:latin typeface="system-ui"/>
              </a:rPr>
              <a:t>` API endpoint. A system instruction prompts the model to perform only voice-to-text transcription, returning the spoken words as plain text.</a:t>
            </a:r>
          </a:p>
          <a:p>
            <a:pPr algn="l">
              <a:buFont typeface="Arial" panose="020B0604020202020204" pitchFamily="34" charset="0"/>
              <a:buChar char="•"/>
            </a:pPr>
            <a:r>
              <a:rPr lang="en-US" b="1" i="0" dirty="0">
                <a:solidFill>
                  <a:srgbClr val="212529"/>
                </a:solidFill>
                <a:effectLst/>
                <a:latin typeface="system-ui"/>
              </a:rPr>
              <a:t>DOM Manipulation &amp; Integration:</a:t>
            </a:r>
            <a:r>
              <a:rPr lang="en-US" b="0" i="0" dirty="0">
                <a:solidFill>
                  <a:srgbClr val="212529"/>
                </a:solidFill>
                <a:effectLst/>
                <a:latin typeface="system-ui"/>
              </a:rPr>
              <a:t> JavaScript updates the user interface to show recording status, provides audio playback controls, displays the final transcription, automatically populates the text input field and triggers the form submission.</a:t>
            </a:r>
          </a:p>
          <a:p>
            <a:endParaRPr lang="en-IN" dirty="0"/>
          </a:p>
        </p:txBody>
      </p:sp>
    </p:spTree>
    <p:extLst>
      <p:ext uri="{BB962C8B-B14F-4D97-AF65-F5344CB8AC3E}">
        <p14:creationId xmlns:p14="http://schemas.microsoft.com/office/powerpoint/2010/main" val="2713996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nected">
            <a:hlinkClick r:id="" action="ppaction://media"/>
            <a:extLst>
              <a:ext uri="{FF2B5EF4-FFF2-40B4-BE49-F238E27FC236}">
                <a16:creationId xmlns:a16="http://schemas.microsoft.com/office/drawing/2014/main" id="{0CEC4D3A-7C2F-B9C7-7EFE-207ADAF1091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91873" y="1360714"/>
            <a:ext cx="8194577" cy="4609011"/>
          </a:xfrm>
          <a:ln w="38100">
            <a:solidFill>
              <a:schemeClr val="accent1"/>
            </a:solidFill>
          </a:ln>
        </p:spPr>
      </p:pic>
      <p:sp>
        <p:nvSpPr>
          <p:cNvPr id="5" name="Title 1">
            <a:extLst>
              <a:ext uri="{FF2B5EF4-FFF2-40B4-BE49-F238E27FC236}">
                <a16:creationId xmlns:a16="http://schemas.microsoft.com/office/drawing/2014/main" id="{1C55D1A7-B53C-CF98-60B3-1B3F7725CEDE}"/>
              </a:ext>
            </a:extLst>
          </p:cNvPr>
          <p:cNvSpPr>
            <a:spLocks noGrp="1"/>
          </p:cNvSpPr>
          <p:nvPr>
            <p:ph type="title"/>
          </p:nvPr>
        </p:nvSpPr>
        <p:spPr>
          <a:xfrm>
            <a:off x="1379806" y="-91439"/>
            <a:ext cx="10018713" cy="1752599"/>
          </a:xfrm>
        </p:spPr>
        <p:txBody>
          <a:bodyPr/>
          <a:lstStyle/>
          <a:p>
            <a:r>
              <a:rPr lang="en-IN" b="0" i="0" dirty="0">
                <a:solidFill>
                  <a:schemeClr val="accent1">
                    <a:lumMod val="75000"/>
                  </a:schemeClr>
                </a:solidFill>
                <a:effectLst/>
                <a:latin typeface="system-ui"/>
              </a:rPr>
              <a:t>Execution</a:t>
            </a:r>
            <a:endParaRPr lang="en-IN" dirty="0">
              <a:solidFill>
                <a:schemeClr val="accent1">
                  <a:lumMod val="75000"/>
                </a:schemeClr>
              </a:solidFill>
            </a:endParaRPr>
          </a:p>
        </p:txBody>
      </p:sp>
    </p:spTree>
    <p:extLst>
      <p:ext uri="{BB962C8B-B14F-4D97-AF65-F5344CB8AC3E}">
        <p14:creationId xmlns:p14="http://schemas.microsoft.com/office/powerpoint/2010/main" val="1315214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1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Parallax</Template>
  <TotalTime>52</TotalTime>
  <Words>991</Words>
  <Application>Microsoft Office PowerPoint</Application>
  <PresentationFormat>Widescreen</PresentationFormat>
  <Paragraphs>78</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Arial</vt:lpstr>
      <vt:lpstr>Corbel</vt:lpstr>
      <vt:lpstr>system-ui</vt:lpstr>
      <vt:lpstr>Parallax</vt:lpstr>
      <vt:lpstr>ASL-Retranslation: Bridging Communication with a Robotic Hand </vt:lpstr>
      <vt:lpstr>Project Overview</vt:lpstr>
      <vt:lpstr>Materials Used</vt:lpstr>
      <vt:lpstr>Technical Implementation: Hardware</vt:lpstr>
      <vt:lpstr>PCA9685: 16-Channel PWM Driver</vt:lpstr>
      <vt:lpstr>Servo Motor Specifications</vt:lpstr>
      <vt:lpstr>Technical Implementation: Software</vt:lpstr>
      <vt:lpstr>Technical Implementation: Speech-to-Text (via Gemini)</vt:lpstr>
      <vt:lpstr>Execution</vt:lpstr>
      <vt:lpstr>Future Work &amp; Enhancements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Sarvesh Ram Kumar</dc:creator>
  <cp:lastModifiedBy>Sarvesh Ram Kumar</cp:lastModifiedBy>
  <cp:revision>2</cp:revision>
  <dcterms:created xsi:type="dcterms:W3CDTF">2025-04-22T16:05:29Z</dcterms:created>
  <dcterms:modified xsi:type="dcterms:W3CDTF">2025-04-22T16:58:16Z</dcterms:modified>
</cp:coreProperties>
</file>

<file path=docProps/thumbnail.jpeg>
</file>